
<file path=[Content_Types].xml><?xml version="1.0" encoding="utf-8"?>
<Types xmlns="http://schemas.openxmlformats.org/package/2006/content-types">
  <Default Extension="tiff" ContentType="image/tiff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sldIdLst>
    <p:sldId id="352" r:id="rId4"/>
    <p:sldId id="353" r:id="rId5"/>
    <p:sldId id="354" r:id="rId6"/>
    <p:sldId id="314" r:id="rId7"/>
    <p:sldId id="259" r:id="rId8"/>
    <p:sldId id="319" r:id="rId9"/>
    <p:sldId id="274" r:id="rId10"/>
    <p:sldId id="336" r:id="rId11"/>
    <p:sldId id="272" r:id="rId12"/>
    <p:sldId id="337" r:id="rId13"/>
    <p:sldId id="338" r:id="rId14"/>
    <p:sldId id="271" r:id="rId15"/>
    <p:sldId id="339" r:id="rId16"/>
  </p:sldIdLst>
  <p:sldSz cx="9144000" cy="6858000" type="screen4x3"/>
  <p:notesSz cx="6858000" cy="9144000"/>
  <p:custDataLst>
    <p:tags r:id="rId20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3" userDrawn="1">
          <p15:clr>
            <a:srgbClr val="A4A3A4"/>
          </p15:clr>
        </p15:guide>
        <p15:guide id="2" pos="2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53"/>
        <p:guide pos="2744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gs" Target="tags/tag136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fidential"/>
          <p:cNvSpPr txBox="1"/>
          <p:nvPr userDrawn="1"/>
        </p:nvSpPr>
        <p:spPr>
          <a:xfrm>
            <a:off x="0" y="6492875"/>
            <a:ext cx="9144000" cy="365125"/>
          </a:xfrm>
          <a:prstGeom prst="rect">
            <a:avLst/>
          </a:prstGeom>
          <a:ln w="12700">
            <a:miter lim="400000"/>
          </a:ln>
        </p:spPr>
        <p:txBody>
          <a:bodyPr lIns="19050" tIns="19050" rIns="19050" bIns="19050" anchor="ctr"/>
          <a:lstStyle>
            <a:lvl1pPr defTabSz="825500">
              <a:defRPr sz="2800" b="1">
                <a:solidFill>
                  <a:schemeClr val="accent5">
                    <a:hueOff val="-82419"/>
                    <a:satOff val="-9468"/>
                    <a:lumOff val="-16298"/>
                  </a:schemeClr>
                </a:solidFill>
              </a:defRPr>
            </a:lvl1pPr>
          </a:lstStyle>
          <a:p>
            <a:pPr algn="ctr"/>
            <a:r>
              <a:rPr lang="en-US" sz="9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GravityXR Electronics and Technology Co. Ltd. Confidential Information. All Rights Reserved.</a:t>
            </a:r>
            <a:endParaRPr sz="900" b="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像" descr="图像"/>
          <p:cNvPicPr>
            <a:picLocks noChangeAspect="1"/>
          </p:cNvPicPr>
          <p:nvPr userDrawn="1"/>
        </p:nvPicPr>
        <p:blipFill rotWithShape="1">
          <a:blip r:embed="rId2"/>
          <a:srcRect r="68270"/>
          <a:stretch>
            <a:fillRect/>
          </a:stretch>
        </p:blipFill>
        <p:spPr>
          <a:xfrm>
            <a:off x="8383112" y="53531"/>
            <a:ext cx="560472" cy="78504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267136" y="166045"/>
            <a:ext cx="6955206" cy="617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1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267143" y="838575"/>
            <a:ext cx="857872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267136" y="875226"/>
            <a:ext cx="857872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fidential"/>
          <p:cNvSpPr txBox="1"/>
          <p:nvPr userDrawn="1"/>
        </p:nvSpPr>
        <p:spPr>
          <a:xfrm>
            <a:off x="0" y="6492875"/>
            <a:ext cx="9144000" cy="365125"/>
          </a:xfrm>
          <a:prstGeom prst="rect">
            <a:avLst/>
          </a:prstGeom>
          <a:ln w="12700">
            <a:miter lim="400000"/>
          </a:ln>
        </p:spPr>
        <p:txBody>
          <a:bodyPr lIns="19050" tIns="19050" rIns="19050" bIns="19050" anchor="ctr"/>
          <a:lstStyle>
            <a:lvl1pPr defTabSz="825500">
              <a:defRPr sz="2800" b="1">
                <a:solidFill>
                  <a:schemeClr val="accent5">
                    <a:hueOff val="-82419"/>
                    <a:satOff val="-9467"/>
                    <a:lumOff val="-16297"/>
                  </a:schemeClr>
                </a:solidFill>
              </a:defRPr>
            </a:lvl1pPr>
          </a:lstStyle>
          <a:p>
            <a:pPr algn="ctr"/>
            <a:r>
              <a:rPr lang="en-US" sz="9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GravityXR Electronics and Technology Co. Ltd. Confidential Information. All Rights Reserved.</a:t>
            </a:r>
            <a:endParaRPr sz="900" b="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像" descr="图像"/>
          <p:cNvPicPr>
            <a:picLocks noChangeAspect="1"/>
          </p:cNvPicPr>
          <p:nvPr userDrawn="1"/>
        </p:nvPicPr>
        <p:blipFill rotWithShape="1">
          <a:blip r:embed="rId2"/>
          <a:srcRect r="68270"/>
          <a:stretch>
            <a:fillRect/>
          </a:stretch>
        </p:blipFill>
        <p:spPr>
          <a:xfrm>
            <a:off x="8383112" y="53531"/>
            <a:ext cx="560472" cy="78504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267136" y="166045"/>
            <a:ext cx="6955206" cy="617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21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267143" y="838575"/>
            <a:ext cx="857872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267136" y="875226"/>
            <a:ext cx="857872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tags" Target="../tags/tag4.xml"/><Relationship Id="rId7" Type="http://schemas.openxmlformats.org/officeDocument/2006/relationships/image" Target="../media/image5.png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2" Type="http://schemas.openxmlformats.org/officeDocument/2006/relationships/slideLayout" Target="../slideLayouts/slideLayout12.xml"/><Relationship Id="rId31" Type="http://schemas.openxmlformats.org/officeDocument/2006/relationships/image" Target="../media/image14.png"/><Relationship Id="rId30" Type="http://schemas.openxmlformats.org/officeDocument/2006/relationships/tags" Target="../tags/tag18.xml"/><Relationship Id="rId3" Type="http://schemas.openxmlformats.org/officeDocument/2006/relationships/image" Target="../media/image4.png"/><Relationship Id="rId29" Type="http://schemas.openxmlformats.org/officeDocument/2006/relationships/image" Target="../media/image13.png"/><Relationship Id="rId28" Type="http://schemas.openxmlformats.org/officeDocument/2006/relationships/tags" Target="../tags/tag17.xml"/><Relationship Id="rId27" Type="http://schemas.openxmlformats.org/officeDocument/2006/relationships/image" Target="../media/image12.png"/><Relationship Id="rId26" Type="http://schemas.openxmlformats.org/officeDocument/2006/relationships/tags" Target="../tags/tag16.xml"/><Relationship Id="rId25" Type="http://schemas.openxmlformats.org/officeDocument/2006/relationships/image" Target="../media/image11.png"/><Relationship Id="rId24" Type="http://schemas.openxmlformats.org/officeDocument/2006/relationships/tags" Target="../tags/tag15.xml"/><Relationship Id="rId23" Type="http://schemas.openxmlformats.org/officeDocument/2006/relationships/tags" Target="../tags/tag14.xml"/><Relationship Id="rId22" Type="http://schemas.openxmlformats.org/officeDocument/2006/relationships/tags" Target="../tags/tag13.xml"/><Relationship Id="rId21" Type="http://schemas.openxmlformats.org/officeDocument/2006/relationships/image" Target="../media/image10.png"/><Relationship Id="rId20" Type="http://schemas.openxmlformats.org/officeDocument/2006/relationships/tags" Target="../tags/tag12.xml"/><Relationship Id="rId2" Type="http://schemas.openxmlformats.org/officeDocument/2006/relationships/image" Target="../media/image3.png"/><Relationship Id="rId19" Type="http://schemas.openxmlformats.org/officeDocument/2006/relationships/image" Target="../media/image9.png"/><Relationship Id="rId18" Type="http://schemas.openxmlformats.org/officeDocument/2006/relationships/tags" Target="../tags/tag11.xml"/><Relationship Id="rId17" Type="http://schemas.openxmlformats.org/officeDocument/2006/relationships/image" Target="../media/image8.png"/><Relationship Id="rId16" Type="http://schemas.openxmlformats.org/officeDocument/2006/relationships/tags" Target="../tags/tag10.xml"/><Relationship Id="rId15" Type="http://schemas.openxmlformats.org/officeDocument/2006/relationships/tags" Target="../tags/tag9.xml"/><Relationship Id="rId14" Type="http://schemas.openxmlformats.org/officeDocument/2006/relationships/tags" Target="../tags/tag8.xml"/><Relationship Id="rId13" Type="http://schemas.openxmlformats.org/officeDocument/2006/relationships/tags" Target="../tags/tag7.xml"/><Relationship Id="rId12" Type="http://schemas.openxmlformats.org/officeDocument/2006/relationships/tags" Target="../tags/tag6.xml"/><Relationship Id="rId11" Type="http://schemas.openxmlformats.org/officeDocument/2006/relationships/image" Target="../media/image7.png"/><Relationship Id="rId10" Type="http://schemas.openxmlformats.org/officeDocument/2006/relationships/tags" Target="../tags/tag5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tags" Target="../tags/tag109.xml"/><Relationship Id="rId7" Type="http://schemas.openxmlformats.org/officeDocument/2006/relationships/image" Target="../media/image49.png"/><Relationship Id="rId6" Type="http://schemas.openxmlformats.org/officeDocument/2006/relationships/tags" Target="../tags/tag108.xml"/><Relationship Id="rId5" Type="http://schemas.openxmlformats.org/officeDocument/2006/relationships/image" Target="../media/image48.png"/><Relationship Id="rId4" Type="http://schemas.openxmlformats.org/officeDocument/2006/relationships/tags" Target="../tags/tag107.xml"/><Relationship Id="rId3" Type="http://schemas.openxmlformats.org/officeDocument/2006/relationships/image" Target="../media/image47.png"/><Relationship Id="rId2" Type="http://schemas.openxmlformats.org/officeDocument/2006/relationships/tags" Target="../tags/tag106.xml"/><Relationship Id="rId11" Type="http://schemas.openxmlformats.org/officeDocument/2006/relationships/slideLayout" Target="../slideLayouts/slideLayout12.xml"/><Relationship Id="rId10" Type="http://schemas.openxmlformats.org/officeDocument/2006/relationships/tags" Target="../tags/tag111.xml"/><Relationship Id="rId1" Type="http://schemas.openxmlformats.org/officeDocument/2006/relationships/tags" Target="../tags/tag10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17.xml"/><Relationship Id="rId8" Type="http://schemas.openxmlformats.org/officeDocument/2006/relationships/tags" Target="../tags/tag116.xml"/><Relationship Id="rId7" Type="http://schemas.openxmlformats.org/officeDocument/2006/relationships/image" Target="../media/image52.png"/><Relationship Id="rId6" Type="http://schemas.openxmlformats.org/officeDocument/2006/relationships/tags" Target="../tags/tag115.xml"/><Relationship Id="rId5" Type="http://schemas.openxmlformats.org/officeDocument/2006/relationships/image" Target="../media/image51.png"/><Relationship Id="rId4" Type="http://schemas.openxmlformats.org/officeDocument/2006/relationships/tags" Target="../tags/tag114.xml"/><Relationship Id="rId3" Type="http://schemas.openxmlformats.org/officeDocument/2006/relationships/image" Target="../media/image50.png"/><Relationship Id="rId2" Type="http://schemas.openxmlformats.org/officeDocument/2006/relationships/tags" Target="../tags/tag113.xml"/><Relationship Id="rId11" Type="http://schemas.openxmlformats.org/officeDocument/2006/relationships/slideLayout" Target="../slideLayouts/slideLayout12.xml"/><Relationship Id="rId10" Type="http://schemas.openxmlformats.org/officeDocument/2006/relationships/tags" Target="../tags/tag118.xml"/><Relationship Id="rId1" Type="http://schemas.openxmlformats.org/officeDocument/2006/relationships/tags" Target="../tags/tag112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27.xml"/><Relationship Id="rId8" Type="http://schemas.openxmlformats.org/officeDocument/2006/relationships/tags" Target="../tags/tag126.xml"/><Relationship Id="rId7" Type="http://schemas.openxmlformats.org/officeDocument/2006/relationships/tags" Target="../tags/tag125.xml"/><Relationship Id="rId6" Type="http://schemas.openxmlformats.org/officeDocument/2006/relationships/tags" Target="../tags/tag124.xml"/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2" Type="http://schemas.openxmlformats.org/officeDocument/2006/relationships/slideLayout" Target="../slideLayouts/slideLayout12.xml"/><Relationship Id="rId11" Type="http://schemas.openxmlformats.org/officeDocument/2006/relationships/tags" Target="../tags/tag128.xml"/><Relationship Id="rId10" Type="http://schemas.openxmlformats.org/officeDocument/2006/relationships/image" Target="../media/image53.jpeg"/><Relationship Id="rId1" Type="http://schemas.openxmlformats.org/officeDocument/2006/relationships/tags" Target="../tags/tag119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34.xml"/><Relationship Id="rId8" Type="http://schemas.openxmlformats.org/officeDocument/2006/relationships/image" Target="../media/image56.png"/><Relationship Id="rId7" Type="http://schemas.openxmlformats.org/officeDocument/2006/relationships/tags" Target="../tags/tag133.xml"/><Relationship Id="rId6" Type="http://schemas.openxmlformats.org/officeDocument/2006/relationships/image" Target="../media/image55.png"/><Relationship Id="rId5" Type="http://schemas.openxmlformats.org/officeDocument/2006/relationships/tags" Target="../tags/tag132.xml"/><Relationship Id="rId4" Type="http://schemas.openxmlformats.org/officeDocument/2006/relationships/image" Target="../media/image54.png"/><Relationship Id="rId3" Type="http://schemas.openxmlformats.org/officeDocument/2006/relationships/tags" Target="../tags/tag131.xml"/><Relationship Id="rId2" Type="http://schemas.openxmlformats.org/officeDocument/2006/relationships/tags" Target="../tags/tag130.xml"/><Relationship Id="rId11" Type="http://schemas.openxmlformats.org/officeDocument/2006/relationships/slideLayout" Target="../slideLayouts/slideLayout12.xml"/><Relationship Id="rId10" Type="http://schemas.openxmlformats.org/officeDocument/2006/relationships/tags" Target="../tags/tag135.xml"/><Relationship Id="rId1" Type="http://schemas.openxmlformats.org/officeDocument/2006/relationships/tags" Target="../tags/tag12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image" Target="../media/image18.png"/><Relationship Id="rId7" Type="http://schemas.openxmlformats.org/officeDocument/2006/relationships/tags" Target="../tags/tag22.xml"/><Relationship Id="rId6" Type="http://schemas.openxmlformats.org/officeDocument/2006/relationships/image" Target="../media/image17.png"/><Relationship Id="rId5" Type="http://schemas.openxmlformats.org/officeDocument/2006/relationships/tags" Target="../tags/tag21.xml"/><Relationship Id="rId4" Type="http://schemas.openxmlformats.org/officeDocument/2006/relationships/image" Target="../media/image16.png"/><Relationship Id="rId38" Type="http://schemas.openxmlformats.org/officeDocument/2006/relationships/slideLayout" Target="../slideLayouts/slideLayout12.xml"/><Relationship Id="rId37" Type="http://schemas.openxmlformats.org/officeDocument/2006/relationships/image" Target="../media/image28.png"/><Relationship Id="rId36" Type="http://schemas.openxmlformats.org/officeDocument/2006/relationships/tags" Target="../tags/tag41.xml"/><Relationship Id="rId35" Type="http://schemas.openxmlformats.org/officeDocument/2006/relationships/image" Target="../media/image27.png"/><Relationship Id="rId34" Type="http://schemas.openxmlformats.org/officeDocument/2006/relationships/tags" Target="../tags/tag40.xml"/><Relationship Id="rId33" Type="http://schemas.openxmlformats.org/officeDocument/2006/relationships/image" Target="../media/image26.png"/><Relationship Id="rId32" Type="http://schemas.openxmlformats.org/officeDocument/2006/relationships/tags" Target="../tags/tag39.xml"/><Relationship Id="rId31" Type="http://schemas.openxmlformats.org/officeDocument/2006/relationships/image" Target="../media/image25.png"/><Relationship Id="rId30" Type="http://schemas.openxmlformats.org/officeDocument/2006/relationships/tags" Target="../tags/tag38.xml"/><Relationship Id="rId3" Type="http://schemas.openxmlformats.org/officeDocument/2006/relationships/tags" Target="../tags/tag20.xml"/><Relationship Id="rId29" Type="http://schemas.openxmlformats.org/officeDocument/2006/relationships/image" Target="../media/image24.png"/><Relationship Id="rId28" Type="http://schemas.openxmlformats.org/officeDocument/2006/relationships/tags" Target="../tags/tag37.xml"/><Relationship Id="rId27" Type="http://schemas.openxmlformats.org/officeDocument/2006/relationships/tags" Target="../tags/tag36.xml"/><Relationship Id="rId26" Type="http://schemas.openxmlformats.org/officeDocument/2006/relationships/image" Target="../media/image23.png"/><Relationship Id="rId25" Type="http://schemas.openxmlformats.org/officeDocument/2006/relationships/tags" Target="../tags/tag35.xml"/><Relationship Id="rId24" Type="http://schemas.openxmlformats.org/officeDocument/2006/relationships/tags" Target="../tags/tag34.xml"/><Relationship Id="rId23" Type="http://schemas.openxmlformats.org/officeDocument/2006/relationships/tags" Target="../tags/tag33.xml"/><Relationship Id="rId22" Type="http://schemas.openxmlformats.org/officeDocument/2006/relationships/image" Target="../media/image22.png"/><Relationship Id="rId21" Type="http://schemas.openxmlformats.org/officeDocument/2006/relationships/tags" Target="../tags/tag32.xml"/><Relationship Id="rId20" Type="http://schemas.openxmlformats.org/officeDocument/2006/relationships/tags" Target="../tags/tag31.xml"/><Relationship Id="rId2" Type="http://schemas.openxmlformats.org/officeDocument/2006/relationships/image" Target="../media/image15.png"/><Relationship Id="rId19" Type="http://schemas.openxmlformats.org/officeDocument/2006/relationships/tags" Target="../tags/tag30.xml"/><Relationship Id="rId18" Type="http://schemas.openxmlformats.org/officeDocument/2006/relationships/tags" Target="../tags/tag29.xml"/><Relationship Id="rId17" Type="http://schemas.openxmlformats.org/officeDocument/2006/relationships/tags" Target="../tags/tag28.xml"/><Relationship Id="rId16" Type="http://schemas.openxmlformats.org/officeDocument/2006/relationships/tags" Target="../tags/tag27.xml"/><Relationship Id="rId15" Type="http://schemas.openxmlformats.org/officeDocument/2006/relationships/tags" Target="../tags/tag26.xml"/><Relationship Id="rId14" Type="http://schemas.openxmlformats.org/officeDocument/2006/relationships/image" Target="../media/image21.png"/><Relationship Id="rId13" Type="http://schemas.openxmlformats.org/officeDocument/2006/relationships/tags" Target="../tags/tag25.xml"/><Relationship Id="rId12" Type="http://schemas.openxmlformats.org/officeDocument/2006/relationships/image" Target="../media/image20.png"/><Relationship Id="rId11" Type="http://schemas.openxmlformats.org/officeDocument/2006/relationships/tags" Target="../tags/tag24.xml"/><Relationship Id="rId10" Type="http://schemas.openxmlformats.org/officeDocument/2006/relationships/image" Target="../media/image19.png"/><Relationship Id="rId1" Type="http://schemas.openxmlformats.org/officeDocument/2006/relationships/tags" Target="../tags/tag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3.xml"/><Relationship Id="rId1" Type="http://schemas.openxmlformats.org/officeDocument/2006/relationships/tags" Target="../tags/tag4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31.png"/><Relationship Id="rId8" Type="http://schemas.openxmlformats.org/officeDocument/2006/relationships/tags" Target="../tags/tag49.xml"/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image" Target="../media/image30.png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image" Target="../media/image29.png"/><Relationship Id="rId13" Type="http://schemas.openxmlformats.org/officeDocument/2006/relationships/slideLayout" Target="../slideLayouts/slideLayout24.xml"/><Relationship Id="rId12" Type="http://schemas.openxmlformats.org/officeDocument/2006/relationships/image" Target="../media/image32.jpeg"/><Relationship Id="rId11" Type="http://schemas.openxmlformats.org/officeDocument/2006/relationships/tags" Target="../tags/tag51.xml"/><Relationship Id="rId10" Type="http://schemas.openxmlformats.org/officeDocument/2006/relationships/tags" Target="../tags/tag50.xml"/><Relationship Id="rId1" Type="http://schemas.openxmlformats.org/officeDocument/2006/relationships/tags" Target="../tags/tag44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image" Target="../media/image35.png"/><Relationship Id="rId5" Type="http://schemas.openxmlformats.org/officeDocument/2006/relationships/tags" Target="../tags/tag54.xml"/><Relationship Id="rId4" Type="http://schemas.openxmlformats.org/officeDocument/2006/relationships/image" Target="../media/image34.png"/><Relationship Id="rId3" Type="http://schemas.openxmlformats.org/officeDocument/2006/relationships/tags" Target="../tags/tag53.xml"/><Relationship Id="rId2" Type="http://schemas.openxmlformats.org/officeDocument/2006/relationships/image" Target="../media/image33.png"/><Relationship Id="rId12" Type="http://schemas.openxmlformats.org/officeDocument/2006/relationships/slideLayout" Target="../slideLayouts/slideLayout24.xml"/><Relationship Id="rId11" Type="http://schemas.openxmlformats.org/officeDocument/2006/relationships/image" Target="../media/image36.png"/><Relationship Id="rId10" Type="http://schemas.openxmlformats.org/officeDocument/2006/relationships/tags" Target="../tags/tag58.xml"/><Relationship Id="rId1" Type="http://schemas.openxmlformats.org/officeDocument/2006/relationships/tags" Target="../tags/tag52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image" Target="../media/image38.png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1" Type="http://schemas.openxmlformats.org/officeDocument/2006/relationships/slideLayout" Target="../slideLayouts/slideLayout12.xml"/><Relationship Id="rId20" Type="http://schemas.openxmlformats.org/officeDocument/2006/relationships/tags" Target="../tags/tag75.xml"/><Relationship Id="rId2" Type="http://schemas.openxmlformats.org/officeDocument/2006/relationships/image" Target="../media/image37.png"/><Relationship Id="rId19" Type="http://schemas.openxmlformats.org/officeDocument/2006/relationships/tags" Target="../tags/tag74.xml"/><Relationship Id="rId18" Type="http://schemas.openxmlformats.org/officeDocument/2006/relationships/tags" Target="../tags/tag73.xml"/><Relationship Id="rId17" Type="http://schemas.openxmlformats.org/officeDocument/2006/relationships/tags" Target="../tags/tag72.xml"/><Relationship Id="rId16" Type="http://schemas.openxmlformats.org/officeDocument/2006/relationships/tags" Target="../tags/tag71.xml"/><Relationship Id="rId15" Type="http://schemas.openxmlformats.org/officeDocument/2006/relationships/tags" Target="../tags/tag70.xml"/><Relationship Id="rId14" Type="http://schemas.openxmlformats.org/officeDocument/2006/relationships/tags" Target="../tags/tag69.xml"/><Relationship Id="rId13" Type="http://schemas.openxmlformats.org/officeDocument/2006/relationships/image" Target="../media/image39.png"/><Relationship Id="rId12" Type="http://schemas.openxmlformats.org/officeDocument/2006/relationships/tags" Target="../tags/tag68.xml"/><Relationship Id="rId11" Type="http://schemas.openxmlformats.org/officeDocument/2006/relationships/tags" Target="../tags/tag67.xml"/><Relationship Id="rId10" Type="http://schemas.openxmlformats.org/officeDocument/2006/relationships/tags" Target="../tags/tag66.xml"/><Relationship Id="rId1" Type="http://schemas.openxmlformats.org/officeDocument/2006/relationships/tags" Target="../tags/tag59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80.xml"/><Relationship Id="rId8" Type="http://schemas.openxmlformats.org/officeDocument/2006/relationships/image" Target="../media/image43.png"/><Relationship Id="rId7" Type="http://schemas.openxmlformats.org/officeDocument/2006/relationships/tags" Target="../tags/tag79.xml"/><Relationship Id="rId6" Type="http://schemas.openxmlformats.org/officeDocument/2006/relationships/image" Target="../media/image42.png"/><Relationship Id="rId5" Type="http://schemas.openxmlformats.org/officeDocument/2006/relationships/tags" Target="../tags/tag78.xml"/><Relationship Id="rId4" Type="http://schemas.openxmlformats.org/officeDocument/2006/relationships/image" Target="../media/image41.png"/><Relationship Id="rId3" Type="http://schemas.openxmlformats.org/officeDocument/2006/relationships/tags" Target="../tags/tag77.xml"/><Relationship Id="rId2" Type="http://schemas.openxmlformats.org/officeDocument/2006/relationships/image" Target="../media/image40.png"/><Relationship Id="rId17" Type="http://schemas.openxmlformats.org/officeDocument/2006/relationships/slideLayout" Target="../slideLayouts/slideLayout12.xml"/><Relationship Id="rId16" Type="http://schemas.openxmlformats.org/officeDocument/2006/relationships/tags" Target="../tags/tag87.xml"/><Relationship Id="rId15" Type="http://schemas.openxmlformats.org/officeDocument/2006/relationships/tags" Target="../tags/tag86.xml"/><Relationship Id="rId14" Type="http://schemas.openxmlformats.org/officeDocument/2006/relationships/tags" Target="../tags/tag85.xml"/><Relationship Id="rId13" Type="http://schemas.openxmlformats.org/officeDocument/2006/relationships/tags" Target="../tags/tag84.xml"/><Relationship Id="rId12" Type="http://schemas.openxmlformats.org/officeDocument/2006/relationships/tags" Target="../tags/tag83.xml"/><Relationship Id="rId11" Type="http://schemas.openxmlformats.org/officeDocument/2006/relationships/tags" Target="../tags/tag82.xml"/><Relationship Id="rId10" Type="http://schemas.openxmlformats.org/officeDocument/2006/relationships/tags" Target="../tags/tag81.xml"/><Relationship Id="rId1" Type="http://schemas.openxmlformats.org/officeDocument/2006/relationships/tags" Target="../tags/tag76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image" Target="../media/image45.png"/><Relationship Id="rId3" Type="http://schemas.openxmlformats.org/officeDocument/2006/relationships/tags" Target="../tags/tag89.xml"/><Relationship Id="rId21" Type="http://schemas.openxmlformats.org/officeDocument/2006/relationships/slideLayout" Target="../slideLayouts/slideLayout12.xml"/><Relationship Id="rId20" Type="http://schemas.openxmlformats.org/officeDocument/2006/relationships/tags" Target="../tags/tag104.xml"/><Relationship Id="rId2" Type="http://schemas.openxmlformats.org/officeDocument/2006/relationships/image" Target="../media/image44.png"/><Relationship Id="rId19" Type="http://schemas.openxmlformats.org/officeDocument/2006/relationships/tags" Target="../tags/tag103.xml"/><Relationship Id="rId18" Type="http://schemas.openxmlformats.org/officeDocument/2006/relationships/tags" Target="../tags/tag102.xml"/><Relationship Id="rId17" Type="http://schemas.openxmlformats.org/officeDocument/2006/relationships/tags" Target="../tags/tag101.xml"/><Relationship Id="rId16" Type="http://schemas.openxmlformats.org/officeDocument/2006/relationships/tags" Target="../tags/tag100.xml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image" Target="../media/image46.png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" name="图片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84160" y="1005205"/>
            <a:ext cx="1037590" cy="103759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415" y="1005205"/>
            <a:ext cx="1081405" cy="101155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035" y="1007110"/>
            <a:ext cx="1035685" cy="1035685"/>
          </a:xfrm>
          <a:prstGeom prst="rect">
            <a:avLst/>
          </a:prstGeom>
        </p:spPr>
      </p:pic>
      <p:sp>
        <p:nvSpPr>
          <p:cNvPr id="19" name="文本框 18"/>
          <p:cNvSpPr txBox="1"/>
          <p:nvPr>
            <p:custDataLst>
              <p:tags r:id="rId4"/>
            </p:custDataLst>
          </p:nvPr>
        </p:nvSpPr>
        <p:spPr>
          <a:xfrm>
            <a:off x="90805" y="1784350"/>
            <a:ext cx="878840" cy="1460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900"/>
              <a:t>vision pro</a:t>
            </a:r>
            <a:endParaRPr lang="en-US" sz="900"/>
          </a:p>
        </p:txBody>
      </p:sp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153670" y="3068955"/>
            <a:ext cx="815975" cy="1460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900"/>
              <a:t>自研算法</a:t>
            </a:r>
            <a:endParaRPr lang="zh-CN" altLang="en-US" sz="900"/>
          </a:p>
        </p:txBody>
      </p:sp>
      <p:pic>
        <p:nvPicPr>
          <p:cNvPr id="18" name="图片 1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156325" y="3568065"/>
            <a:ext cx="2348230" cy="101028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299720" y="5121275"/>
            <a:ext cx="1158875" cy="96139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565910" y="5121275"/>
            <a:ext cx="1169035" cy="959485"/>
          </a:xfrm>
          <a:prstGeom prst="rect">
            <a:avLst/>
          </a:prstGeom>
        </p:spPr>
      </p:pic>
      <p:cxnSp>
        <p:nvCxnSpPr>
          <p:cNvPr id="24" name="直接连接符 23"/>
          <p:cNvCxnSpPr/>
          <p:nvPr/>
        </p:nvCxnSpPr>
        <p:spPr>
          <a:xfrm flipV="1">
            <a:off x="121920" y="4709795"/>
            <a:ext cx="8903335" cy="1333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>
            <p:custDataLst>
              <p:tags r:id="rId12"/>
            </p:custDataLst>
          </p:nvPr>
        </p:nvSpPr>
        <p:spPr>
          <a:xfrm>
            <a:off x="2700020" y="1052830"/>
            <a:ext cx="12661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fontAlgn="ctr">
              <a:buNone/>
            </a:pPr>
            <a:r>
              <a:rPr lang="zh-CN" altLang="en-US" sz="1200" b="1">
                <a:highlight>
                  <a:srgbClr val="C0C0C0"/>
                </a:highlight>
                <a:sym typeface="+mn-ea"/>
              </a:rPr>
              <a:t>手遮挡</a:t>
            </a:r>
            <a:endParaRPr lang="zh-CN" altLang="en-US" sz="1200" b="1">
              <a:highlight>
                <a:srgbClr val="C0C0C0"/>
              </a:highlight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3"/>
            </p:custDataLst>
          </p:nvPr>
        </p:nvSpPr>
        <p:spPr>
          <a:xfrm>
            <a:off x="2700020" y="4797425"/>
            <a:ext cx="12661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fontAlgn="ctr">
              <a:buNone/>
            </a:pPr>
            <a:r>
              <a:rPr lang="zh-CN" altLang="en-US" sz="1200" b="1">
                <a:highlight>
                  <a:srgbClr val="C0C0C0"/>
                </a:highlight>
                <a:sym typeface="+mn-ea"/>
              </a:rPr>
              <a:t>混合光源</a:t>
            </a:r>
            <a:endParaRPr lang="zh-CN" altLang="en-US" sz="1200" b="1">
              <a:highlight>
                <a:srgbClr val="C0C0C0"/>
              </a:highlight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14"/>
            </p:custDataLst>
          </p:nvPr>
        </p:nvSpPr>
        <p:spPr>
          <a:xfrm>
            <a:off x="6083935" y="2060575"/>
            <a:ext cx="2543175" cy="15735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just">
              <a:buFont typeface="Arial" panose="020B0604020202020204" pitchFamily="34" charset="0"/>
            </a:pPr>
            <a:r>
              <a:rPr lang="zh-CN" altLang="en-US" sz="900">
                <a:sym typeface="+mn-ea"/>
              </a:rPr>
              <a:t>如上图所示是手部数据跟色温区域的位置关系，可见手部数据落点没有明显规律性。</a:t>
            </a:r>
            <a:endParaRPr lang="en-US" altLang="zh-CN" sz="900"/>
          </a:p>
          <a:p>
            <a:pPr algn="just">
              <a:buFont typeface="Arial" panose="020B0604020202020204" pitchFamily="34" charset="0"/>
            </a:pPr>
            <a:endParaRPr lang="en-US" altLang="zh-CN" sz="900"/>
          </a:p>
          <a:p>
            <a:pPr algn="just">
              <a:buFont typeface="Arial" panose="020B0604020202020204" pitchFamily="34" charset="0"/>
            </a:pPr>
            <a:r>
              <a:rPr lang="en-US" altLang="zh-CN" sz="900"/>
              <a:t>vision pro</a:t>
            </a:r>
            <a:r>
              <a:rPr lang="zh-CN" altLang="en-US" sz="900"/>
              <a:t>在手大面积进出相机视野的时候颜色保持得非常好。但也并非完全不影响背景白平衡。推测</a:t>
            </a:r>
            <a:r>
              <a:rPr lang="en-US" altLang="zh-CN" sz="900"/>
              <a:t>AVP</a:t>
            </a:r>
            <a:r>
              <a:rPr lang="zh-CN" altLang="en-US" sz="900"/>
              <a:t>采用了</a:t>
            </a:r>
            <a:r>
              <a:rPr lang="zh-CN" altLang="en-US" sz="900" b="1">
                <a:solidFill>
                  <a:srgbClr val="FF0000"/>
                </a:solidFill>
              </a:rPr>
              <a:t>算法</a:t>
            </a:r>
            <a:r>
              <a:rPr lang="en-US" altLang="zh-CN" sz="900" b="1">
                <a:solidFill>
                  <a:srgbClr val="FF0000"/>
                </a:solidFill>
              </a:rPr>
              <a:t>+</a:t>
            </a:r>
            <a:r>
              <a:rPr lang="zh-CN" altLang="en-US" sz="900" b="1">
                <a:solidFill>
                  <a:srgbClr val="FF0000"/>
                </a:solidFill>
              </a:rPr>
              <a:t>其他辅助方法融合</a:t>
            </a:r>
            <a:r>
              <a:rPr lang="zh-CN" altLang="en-US" sz="900"/>
              <a:t>的方式解决手带来的偏色问题。</a:t>
            </a:r>
            <a:endParaRPr lang="zh-CN" altLang="en-US" sz="900"/>
          </a:p>
          <a:p>
            <a:pPr algn="just">
              <a:buFont typeface="Arial" panose="020B0604020202020204" pitchFamily="34" charset="0"/>
            </a:pPr>
            <a:endParaRPr lang="zh-CN" altLang="en-US" sz="900"/>
          </a:p>
          <a:p>
            <a:pPr algn="just">
              <a:buFont typeface="Arial" panose="020B0604020202020204" pitchFamily="34" charset="0"/>
            </a:pPr>
            <a:r>
              <a:rPr lang="zh-CN" altLang="en-US" sz="900"/>
              <a:t>如下图所示，感光器件</a:t>
            </a:r>
            <a:r>
              <a:rPr lang="en-US" altLang="zh-CN" sz="900"/>
              <a:t>ALS3530</a:t>
            </a:r>
            <a:r>
              <a:rPr lang="zh-CN" altLang="en-US" sz="900"/>
              <a:t>在有手和没有手的情况下的色温估计值较稳定。</a:t>
            </a:r>
            <a:endParaRPr lang="zh-CN" altLang="en-US" sz="900"/>
          </a:p>
        </p:txBody>
      </p:sp>
      <p:sp>
        <p:nvSpPr>
          <p:cNvPr id="30" name="椭圆 29"/>
          <p:cNvSpPr/>
          <p:nvPr/>
        </p:nvSpPr>
        <p:spPr>
          <a:xfrm>
            <a:off x="6127115" y="1484630"/>
            <a:ext cx="146050" cy="13716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7379970" y="1621790"/>
            <a:ext cx="146050" cy="13716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8255000" y="1557020"/>
            <a:ext cx="146050" cy="13716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>
            <p:custDataLst>
              <p:tags r:id="rId15"/>
            </p:custDataLst>
          </p:nvPr>
        </p:nvSpPr>
        <p:spPr>
          <a:xfrm>
            <a:off x="1115695" y="6129020"/>
            <a:ext cx="878840" cy="1892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900"/>
              <a:t>vision pro</a:t>
            </a:r>
            <a:endParaRPr lang="en-US" sz="900"/>
          </a:p>
        </p:txBody>
      </p:sp>
      <p:pic>
        <p:nvPicPr>
          <p:cNvPr id="37" name="图片 36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2987675" y="5140960"/>
            <a:ext cx="1273810" cy="948055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4356100" y="5147945"/>
            <a:ext cx="1267460" cy="941070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21"/>
          <a:stretch>
            <a:fillRect/>
          </a:stretch>
        </p:blipFill>
        <p:spPr>
          <a:xfrm>
            <a:off x="5723890" y="5142865"/>
            <a:ext cx="1245870" cy="939800"/>
          </a:xfrm>
          <a:prstGeom prst="rect">
            <a:avLst/>
          </a:prstGeom>
        </p:spPr>
      </p:pic>
      <p:sp>
        <p:nvSpPr>
          <p:cNvPr id="41" name="文本框 40"/>
          <p:cNvSpPr txBox="1"/>
          <p:nvPr>
            <p:custDataLst>
              <p:tags r:id="rId22"/>
            </p:custDataLst>
          </p:nvPr>
        </p:nvSpPr>
        <p:spPr>
          <a:xfrm>
            <a:off x="4572000" y="6129020"/>
            <a:ext cx="815975" cy="1460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900"/>
              <a:t>自研算法</a:t>
            </a:r>
            <a:endParaRPr lang="zh-CN" altLang="en-US" sz="900"/>
          </a:p>
        </p:txBody>
      </p:sp>
      <p:sp>
        <p:nvSpPr>
          <p:cNvPr id="42" name="文本框 41"/>
          <p:cNvSpPr txBox="1"/>
          <p:nvPr>
            <p:custDataLst>
              <p:tags r:id="rId23"/>
            </p:custDataLst>
          </p:nvPr>
        </p:nvSpPr>
        <p:spPr>
          <a:xfrm>
            <a:off x="7151370" y="4940935"/>
            <a:ext cx="1830705" cy="15735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just">
              <a:buFont typeface="Arial" panose="020B0604020202020204" pitchFamily="34" charset="0"/>
            </a:pPr>
            <a:endParaRPr lang="en-US" altLang="zh-CN" sz="900"/>
          </a:p>
          <a:p>
            <a:pPr algn="just">
              <a:buFont typeface="Arial" panose="020B0604020202020204" pitchFamily="34" charset="0"/>
            </a:pPr>
            <a:r>
              <a:rPr lang="zh-CN" sz="900"/>
              <a:t>混光场景晃动头显时，</a:t>
            </a:r>
            <a:r>
              <a:rPr lang="en-US" altLang="zh-CN" sz="900"/>
              <a:t>AVP</a:t>
            </a:r>
            <a:r>
              <a:rPr lang="zh-CN" altLang="en-US" sz="900"/>
              <a:t>可见稳定的、明显的颜色变化。如左图所示。推测</a:t>
            </a:r>
            <a:r>
              <a:rPr lang="en-US" altLang="zh-CN" sz="900"/>
              <a:t>AVP</a:t>
            </a:r>
            <a:r>
              <a:rPr lang="zh-CN" altLang="en-US" sz="900"/>
              <a:t>在做混合光源白平衡时也是</a:t>
            </a:r>
            <a:r>
              <a:rPr lang="zh-CN" altLang="en-US" sz="900" b="1">
                <a:solidFill>
                  <a:srgbClr val="FF0000"/>
                </a:solidFill>
              </a:rPr>
              <a:t>基于统计数据做混合光源的权重配置</a:t>
            </a:r>
            <a:r>
              <a:rPr lang="zh-CN" altLang="en-US" sz="900"/>
              <a:t>。在同样的算法背景下，自研方案争取找到接近</a:t>
            </a:r>
            <a:r>
              <a:rPr lang="en-US" altLang="zh-CN" sz="900"/>
              <a:t>AVP</a:t>
            </a:r>
            <a:r>
              <a:rPr lang="zh-CN" altLang="en-US" sz="900"/>
              <a:t>表现的混光处理的平衡点。</a:t>
            </a:r>
            <a:endParaRPr lang="zh-CN" altLang="en-US" sz="900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25"/>
          <a:stretch>
            <a:fillRect/>
          </a:stretch>
        </p:blipFill>
        <p:spPr>
          <a:xfrm>
            <a:off x="899795" y="1503045"/>
            <a:ext cx="1699895" cy="15157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7"/>
          <a:stretch>
            <a:fillRect/>
          </a:stretch>
        </p:blipFill>
        <p:spPr>
          <a:xfrm>
            <a:off x="2844165" y="1484630"/>
            <a:ext cx="1728470" cy="154114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2787015" y="3187700"/>
            <a:ext cx="1910080" cy="1470660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/>
          <a:stretch>
            <a:fillRect/>
          </a:stretch>
        </p:blipFill>
        <p:spPr>
          <a:xfrm>
            <a:off x="755650" y="3183255"/>
            <a:ext cx="1960245" cy="147510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altek AWB</a:t>
            </a:r>
            <a:r>
              <a:rPr lang="zh-CN" altLang="en-US">
                <a:sym typeface="+mn-ea"/>
              </a:rPr>
              <a:t>迭代</a:t>
            </a:r>
            <a:endParaRPr lang="zh-CN" altLang="en-US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01650" y="1268730"/>
            <a:ext cx="7332345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  <a:buFont typeface="Arial" panose="020B0604020202020204" pitchFamily="34" charset="0"/>
            </a:pPr>
            <a:r>
              <a:rPr lang="zh-CN" altLang="en-US" sz="1400" b="1">
                <a:sym typeface="+mn-ea"/>
              </a:rPr>
              <a:t>【不支持通过</a:t>
            </a:r>
            <a:r>
              <a:rPr lang="en-US" altLang="zh-CN" sz="1400" b="1">
                <a:sym typeface="+mn-ea"/>
              </a:rPr>
              <a:t>R\G</a:t>
            </a:r>
            <a:r>
              <a:rPr lang="zh-CN" altLang="en-US" sz="1400" b="1">
                <a:sym typeface="+mn-ea"/>
              </a:rPr>
              <a:t>、</a:t>
            </a:r>
            <a:r>
              <a:rPr lang="en-US" altLang="zh-CN" sz="1400" b="1">
                <a:sym typeface="+mn-ea"/>
              </a:rPr>
              <a:t>B\G</a:t>
            </a:r>
            <a:r>
              <a:rPr lang="zh-CN" altLang="en-US" sz="1400" b="1">
                <a:sym typeface="+mn-ea"/>
              </a:rPr>
              <a:t>平面的落点特征进行特定场景识别】</a:t>
            </a:r>
            <a:r>
              <a:rPr lang="en-US" altLang="zh-CN" sz="1200">
                <a:sym typeface="+mn-ea"/>
              </a:rPr>
              <a:t>--</a:t>
            </a:r>
            <a:r>
              <a:rPr lang="zh-CN" altLang="en-US" sz="1200">
                <a:sym typeface="+mn-ea"/>
              </a:rPr>
              <a:t>利用颜色区、误导颜色区位置、统计数据的落点特征、亮度等进行场景识别。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899795" y="1844675"/>
            <a:ext cx="88011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1200" b="1">
                <a:sym typeface="+mn-ea"/>
              </a:rPr>
              <a:t>纯色场景：</a:t>
            </a:r>
            <a:endParaRPr lang="zh-CN" sz="1200" b="1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67335" y="4220845"/>
            <a:ext cx="5414010" cy="15468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00990" y="2277110"/>
            <a:ext cx="5346700" cy="15278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868035" y="3213100"/>
            <a:ext cx="3067050" cy="1647190"/>
          </a:xfrm>
          <a:prstGeom prst="rect">
            <a:avLst/>
          </a:prstGeom>
        </p:spPr>
      </p:pic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6804025" y="5013325"/>
            <a:ext cx="129921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900"/>
              <a:t>quest 3</a:t>
            </a:r>
            <a:r>
              <a:rPr lang="zh-CN" altLang="en-US" sz="900"/>
              <a:t>效果</a:t>
            </a:r>
            <a:endParaRPr lang="zh-CN" altLang="en-US" sz="900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339340" y="5949315"/>
            <a:ext cx="87058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当前版本效果</a:t>
            </a:r>
            <a:endParaRPr lang="zh-CN" altLang="en-US" sz="900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339340" y="3889375"/>
            <a:ext cx="98552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900"/>
              <a:t>altek</a:t>
            </a:r>
            <a:r>
              <a:rPr lang="zh-CN" altLang="en-US" sz="900"/>
              <a:t>原版效果</a:t>
            </a:r>
            <a:endParaRPr lang="zh-CN" altLang="en-US" sz="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altek AWB</a:t>
            </a:r>
            <a:r>
              <a:rPr lang="zh-CN" altLang="en-US">
                <a:sym typeface="+mn-ea"/>
              </a:rPr>
              <a:t>迭代</a:t>
            </a:r>
            <a:endParaRPr lang="zh-CN" altLang="en-US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01650" y="1268730"/>
            <a:ext cx="7332345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  <a:buFont typeface="Arial" panose="020B0604020202020204" pitchFamily="34" charset="0"/>
            </a:pPr>
            <a:r>
              <a:rPr lang="zh-CN" altLang="en-US" sz="1400" b="1">
                <a:sym typeface="+mn-ea"/>
              </a:rPr>
              <a:t>【不支持通过</a:t>
            </a:r>
            <a:r>
              <a:rPr lang="en-US" altLang="zh-CN" sz="1400" b="1">
                <a:sym typeface="+mn-ea"/>
              </a:rPr>
              <a:t>R\G</a:t>
            </a:r>
            <a:r>
              <a:rPr lang="zh-CN" altLang="en-US" sz="1400" b="1">
                <a:sym typeface="+mn-ea"/>
              </a:rPr>
              <a:t>、</a:t>
            </a:r>
            <a:r>
              <a:rPr lang="en-US" altLang="zh-CN" sz="1400" b="1">
                <a:sym typeface="+mn-ea"/>
              </a:rPr>
              <a:t>B\G</a:t>
            </a:r>
            <a:r>
              <a:rPr lang="zh-CN" altLang="en-US" sz="1400" b="1">
                <a:sym typeface="+mn-ea"/>
              </a:rPr>
              <a:t>平面的落点特征进行特定场景识别】</a:t>
            </a:r>
            <a:r>
              <a:rPr lang="en-US" altLang="zh-CN" sz="1200">
                <a:sym typeface="+mn-ea"/>
              </a:rPr>
              <a:t>--</a:t>
            </a:r>
            <a:r>
              <a:rPr lang="zh-CN" altLang="en-US" sz="1200">
                <a:sym typeface="+mn-ea"/>
              </a:rPr>
              <a:t>利用颜色区、误导颜色区位置、统计数据的落点特征、亮度等进行场景识别。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899795" y="1917065"/>
            <a:ext cx="88011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1200" b="1">
                <a:sym typeface="+mn-ea"/>
              </a:rPr>
              <a:t>纯色场景：</a:t>
            </a:r>
            <a:endParaRPr lang="zh-CN" sz="1200" b="1"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436235" y="3068955"/>
            <a:ext cx="3336925" cy="179260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18515" y="2244725"/>
            <a:ext cx="4074160" cy="161417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777240" y="4215765"/>
            <a:ext cx="4110355" cy="1637665"/>
          </a:xfrm>
          <a:prstGeom prst="rect">
            <a:avLst/>
          </a:prstGeom>
        </p:spPr>
      </p:pic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6804025" y="5013325"/>
            <a:ext cx="129921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900"/>
              <a:t>quest 3</a:t>
            </a:r>
            <a:r>
              <a:rPr lang="zh-CN" altLang="en-US" sz="900"/>
              <a:t>效果</a:t>
            </a:r>
            <a:endParaRPr lang="zh-CN" altLang="en-US" sz="900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339340" y="5949315"/>
            <a:ext cx="87058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当前版本效果</a:t>
            </a:r>
            <a:endParaRPr lang="zh-CN" altLang="en-US" sz="900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339340" y="3889375"/>
            <a:ext cx="98552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900"/>
              <a:t>altek</a:t>
            </a:r>
            <a:r>
              <a:rPr lang="zh-CN" altLang="en-US" sz="900"/>
              <a:t>原版效果</a:t>
            </a:r>
            <a:endParaRPr lang="zh-CN" altLang="en-US" sz="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altek AWB</a:t>
            </a:r>
            <a:r>
              <a:rPr lang="zh-CN" altLang="en-US">
                <a:sym typeface="+mn-ea"/>
              </a:rPr>
              <a:t>迭代</a:t>
            </a:r>
            <a:endParaRPr lang="zh-CN" altLang="en-US"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6228080" y="2481580"/>
            <a:ext cx="2493645" cy="2997835"/>
          </a:xfrm>
          <a:prstGeom prst="rect">
            <a:avLst/>
          </a:prstGeom>
          <a:solidFill>
            <a:srgbClr val="BBE0E3"/>
          </a:solidFill>
          <a:ln w="12700" cap="flat" cmpd="sng" algn="ctr">
            <a:solidFill>
              <a:srgbClr val="BBE0E3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3251835" y="2480945"/>
            <a:ext cx="2376170" cy="2998470"/>
          </a:xfrm>
          <a:prstGeom prst="rect">
            <a:avLst/>
          </a:prstGeom>
          <a:solidFill>
            <a:srgbClr val="BBE0E3"/>
          </a:solidFill>
          <a:ln w="12700" cap="flat" cmpd="sng" algn="ctr">
            <a:solidFill>
              <a:srgbClr val="BBE0E3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228080" y="2708910"/>
            <a:ext cx="2623185" cy="26162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1000"/>
              <a:t>1.</a:t>
            </a:r>
            <a:r>
              <a:rPr lang="zh-CN" altLang="en-US" sz="1000"/>
              <a:t>调整各个颜色区域色温偏移量；</a:t>
            </a:r>
            <a:endParaRPr lang="zh-CN" altLang="en-US" sz="1000"/>
          </a:p>
          <a:p>
            <a:r>
              <a:rPr lang="en-US" altLang="zh-CN" sz="1000"/>
              <a:t>2.</a:t>
            </a:r>
            <a:r>
              <a:rPr lang="zh-CN" altLang="en-US" sz="1000"/>
              <a:t>调整各个颜色区域的顶点坐标位置；</a:t>
            </a:r>
            <a:endParaRPr lang="zh-CN" altLang="en-US" sz="1000"/>
          </a:p>
          <a:p>
            <a:r>
              <a:rPr lang="en-US" altLang="zh-CN" sz="1000"/>
              <a:t>3.</a:t>
            </a:r>
            <a:r>
              <a:rPr lang="zh-CN" altLang="en-US" sz="1000"/>
              <a:t>调整各个颜色区的权重；</a:t>
            </a:r>
            <a:endParaRPr lang="zh-CN" altLang="en-US" sz="1000"/>
          </a:p>
          <a:p>
            <a:r>
              <a:rPr lang="en-US" altLang="zh-CN" sz="1000"/>
              <a:t>4.</a:t>
            </a:r>
            <a:r>
              <a:rPr lang="zh-CN" altLang="en-US" sz="1000">
                <a:solidFill>
                  <a:srgbClr val="000000"/>
                </a:solidFill>
              </a:rPr>
              <a:t>调整各个标定色温的权重；</a:t>
            </a:r>
            <a:endParaRPr lang="zh-CN" altLang="en-US" sz="1000"/>
          </a:p>
          <a:p>
            <a:r>
              <a:rPr lang="en-US" altLang="zh-CN" sz="1000"/>
              <a:t>5.</a:t>
            </a:r>
            <a:r>
              <a:rPr lang="zh-CN" altLang="en-US" sz="1000"/>
              <a:t>增加新的标定色温；</a:t>
            </a:r>
            <a:endParaRPr lang="zh-CN" altLang="en-US" sz="1000"/>
          </a:p>
          <a:p>
            <a:r>
              <a:rPr lang="en-US" altLang="zh-CN" sz="1000"/>
              <a:t>6.</a:t>
            </a:r>
            <a:r>
              <a:rPr lang="zh-CN" altLang="en-US" sz="1000"/>
              <a:t>删除</a:t>
            </a:r>
            <a:r>
              <a:rPr lang="en-US" altLang="zh-CN" sz="1000"/>
              <a:t>/</a:t>
            </a:r>
            <a:r>
              <a:rPr lang="zh-CN" altLang="en-US" sz="1000"/>
              <a:t>替换现有标定色温；</a:t>
            </a:r>
            <a:endParaRPr lang="zh-CN" altLang="en-US" sz="1000"/>
          </a:p>
          <a:p>
            <a:r>
              <a:rPr lang="en-US" altLang="zh-CN" sz="1000"/>
              <a:t>7.</a:t>
            </a:r>
            <a:r>
              <a:rPr lang="zh-CN" altLang="en-US" sz="1000"/>
              <a:t>调整标准色温的坐标位置偏移量；</a:t>
            </a:r>
            <a:endParaRPr lang="zh-CN" altLang="en-US" sz="1000"/>
          </a:p>
          <a:p>
            <a:r>
              <a:rPr lang="en-US" sz="1000">
                <a:sym typeface="宋体" panose="02010600030101010101" pitchFamily="2" charset="-122"/>
              </a:rPr>
              <a:t>8.</a:t>
            </a:r>
            <a:r>
              <a:rPr lang="zh-CN" altLang="en-US" sz="1000">
                <a:sym typeface="宋体" panose="02010600030101010101" pitchFamily="2" charset="-122"/>
              </a:rPr>
              <a:t>新增颜色区；</a:t>
            </a:r>
            <a:endParaRPr lang="zh-CN" altLang="en-US" sz="1000">
              <a:sym typeface="宋体" panose="02010600030101010101" pitchFamily="2" charset="-122"/>
            </a:endParaRPr>
          </a:p>
          <a:p>
            <a:r>
              <a:rPr lang="en-US" altLang="zh-CN" sz="1000">
                <a:sym typeface="宋体" panose="02010600030101010101" pitchFamily="2" charset="-122"/>
              </a:rPr>
              <a:t>9.</a:t>
            </a:r>
            <a:r>
              <a:rPr lang="zh-CN" altLang="en-US" sz="1000">
                <a:sym typeface="宋体" panose="02010600030101010101" pitchFamily="2" charset="-122"/>
              </a:rPr>
              <a:t>删除</a:t>
            </a:r>
            <a:r>
              <a:rPr lang="en-US" altLang="zh-CN" sz="1000">
                <a:sym typeface="宋体" panose="02010600030101010101" pitchFamily="2" charset="-122"/>
              </a:rPr>
              <a:t>/</a:t>
            </a:r>
            <a:r>
              <a:rPr lang="zh-CN" altLang="en-US" sz="1000">
                <a:sym typeface="宋体" panose="02010600030101010101" pitchFamily="2" charset="-122"/>
              </a:rPr>
              <a:t>替换现有颜色区；</a:t>
            </a:r>
            <a:endParaRPr lang="zh-CN" altLang="en-US" sz="1000">
              <a:sym typeface="宋体" panose="02010600030101010101" pitchFamily="2" charset="-122"/>
            </a:endParaRPr>
          </a:p>
          <a:p>
            <a:r>
              <a:rPr lang="en-US" altLang="zh-CN" sz="1000">
                <a:sym typeface="宋体" panose="02010600030101010101" pitchFamily="2" charset="-122"/>
              </a:rPr>
              <a:t>10.</a:t>
            </a:r>
            <a:r>
              <a:rPr lang="zh-CN" altLang="en-US" sz="1000">
                <a:sym typeface="宋体" panose="02010600030101010101" pitchFamily="2" charset="-122"/>
              </a:rPr>
              <a:t>精细的</a:t>
            </a:r>
            <a:r>
              <a:rPr lang="en-US" altLang="zh-CN" sz="1000">
                <a:sym typeface="宋体" panose="02010600030101010101" pitchFamily="2" charset="-122"/>
              </a:rPr>
              <a:t>2dlut </a:t>
            </a:r>
            <a:r>
              <a:rPr lang="zh-CN" altLang="en-US" sz="1000">
                <a:sym typeface="宋体" panose="02010600030101010101" pitchFamily="2" charset="-122"/>
              </a:rPr>
              <a:t>调整倾向性；</a:t>
            </a:r>
            <a:endParaRPr lang="zh-CN" altLang="en-US" sz="1000">
              <a:sym typeface="宋体" panose="02010600030101010101" pitchFamily="2" charset="-122"/>
            </a:endParaRPr>
          </a:p>
          <a:p>
            <a:r>
              <a:rPr lang="en-US" altLang="zh-CN" sz="1000">
                <a:sym typeface="宋体" panose="02010600030101010101" pitchFamily="2" charset="-122"/>
              </a:rPr>
              <a:t>11.</a:t>
            </a:r>
            <a:r>
              <a:rPr lang="zh-CN" altLang="en-US" sz="1000">
                <a:sym typeface="宋体" panose="02010600030101010101" pitchFamily="2" charset="-122"/>
              </a:rPr>
              <a:t>支持存储若干个可判断为特定场景的参数组合；</a:t>
            </a:r>
            <a:endParaRPr lang="zh-CN" altLang="en-US" sz="1000">
              <a:sym typeface="宋体" panose="02010600030101010101" pitchFamily="2" charset="-122"/>
            </a:endParaRPr>
          </a:p>
          <a:p>
            <a:r>
              <a:rPr lang="en-US" altLang="zh-CN" sz="1000">
                <a:sym typeface="宋体" panose="02010600030101010101" pitchFamily="2" charset="-122"/>
              </a:rPr>
              <a:t>12.</a:t>
            </a:r>
            <a:r>
              <a:rPr lang="zh-CN" altLang="en-US" sz="1000">
                <a:sym typeface="宋体" panose="02010600030101010101" pitchFamily="2" charset="-122"/>
              </a:rPr>
              <a:t>亮度分区调试，每个亮度等级维护一组</a:t>
            </a:r>
            <a:r>
              <a:rPr lang="en-US" altLang="zh-CN" sz="1000">
                <a:sym typeface="宋体" panose="02010600030101010101" pitchFamily="2" charset="-122"/>
              </a:rPr>
              <a:t>1-11</a:t>
            </a:r>
            <a:r>
              <a:rPr lang="zh-CN" altLang="en-US" sz="1000">
                <a:sym typeface="宋体" panose="02010600030101010101" pitchFamily="2" charset="-122"/>
              </a:rPr>
              <a:t>的调试参数。</a:t>
            </a:r>
            <a:endParaRPr lang="zh-CN" altLang="en-US" sz="1000">
              <a:sym typeface="宋体" panose="02010600030101010101" pitchFamily="2" charset="-122"/>
            </a:endParaRPr>
          </a:p>
          <a:p>
            <a:r>
              <a:rPr lang="en-US" altLang="zh-CN" sz="1000">
                <a:sym typeface="宋体" panose="02010600030101010101" pitchFamily="2" charset="-122"/>
              </a:rPr>
              <a:t>13.</a:t>
            </a:r>
            <a:r>
              <a:rPr lang="zh-CN" altLang="en-US" sz="1000">
                <a:sym typeface="+mn-ea"/>
              </a:rPr>
              <a:t>调整各个误导颜色区域的坐标位置；</a:t>
            </a:r>
            <a:endParaRPr lang="zh-CN" altLang="en-US" sz="1000">
              <a:sym typeface="+mn-ea"/>
            </a:endParaRPr>
          </a:p>
          <a:p>
            <a:r>
              <a:rPr lang="en-US" altLang="zh-CN" sz="1000">
                <a:sym typeface="宋体" panose="02010600030101010101" pitchFamily="2" charset="-122"/>
              </a:rPr>
              <a:t>14.</a:t>
            </a:r>
            <a:r>
              <a:rPr lang="zh-CN" altLang="en-US" sz="1000">
                <a:sym typeface="宋体" panose="02010600030101010101" pitchFamily="2" charset="-122"/>
              </a:rPr>
              <a:t>新增</a:t>
            </a:r>
            <a:r>
              <a:rPr lang="en-US" altLang="zh-CN" sz="1000">
                <a:sym typeface="宋体" panose="02010600030101010101" pitchFamily="2" charset="-122"/>
              </a:rPr>
              <a:t>/</a:t>
            </a:r>
            <a:r>
              <a:rPr lang="zh-CN" altLang="en-US" sz="1000">
                <a:sym typeface="宋体" panose="02010600030101010101" pitchFamily="2" charset="-122"/>
              </a:rPr>
              <a:t>删除</a:t>
            </a:r>
            <a:r>
              <a:rPr lang="en-US" altLang="zh-CN" sz="1000">
                <a:sym typeface="宋体" panose="02010600030101010101" pitchFamily="2" charset="-122"/>
              </a:rPr>
              <a:t>/</a:t>
            </a:r>
            <a:r>
              <a:rPr lang="zh-CN" altLang="en-US" sz="1000">
                <a:sym typeface="宋体" panose="02010600030101010101" pitchFamily="2" charset="-122"/>
              </a:rPr>
              <a:t>替换现有误导颜色区；</a:t>
            </a:r>
            <a:endParaRPr lang="en-US" altLang="zh-CN" sz="1000">
              <a:sym typeface="宋体" panose="02010600030101010101" pitchFamily="2" charset="-122"/>
            </a:endParaRPr>
          </a:p>
        </p:txBody>
      </p:sp>
      <p:sp>
        <p:nvSpPr>
          <p:cNvPr id="10" name="右箭头 9"/>
          <p:cNvSpPr/>
          <p:nvPr>
            <p:custDataLst>
              <p:tags r:id="rId4"/>
            </p:custDataLst>
          </p:nvPr>
        </p:nvSpPr>
        <p:spPr>
          <a:xfrm>
            <a:off x="5772150" y="3910330"/>
            <a:ext cx="339725" cy="213360"/>
          </a:xfrm>
          <a:prstGeom prst="rightArrow">
            <a:avLst/>
          </a:prstGeom>
          <a:solidFill>
            <a:srgbClr val="BBE0E3"/>
          </a:solidFill>
          <a:ln w="12700" cap="flat" cmpd="sng" algn="ctr">
            <a:solidFill>
              <a:srgbClr val="BBE0E3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5"/>
            </p:custDataLst>
          </p:nvPr>
        </p:nvSpPr>
        <p:spPr>
          <a:xfrm>
            <a:off x="6564630" y="5632450"/>
            <a:ext cx="1755775" cy="27559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wrap="square" rtlCol="0" anchor="t">
            <a:spAutoFit/>
          </a:bodyPr>
          <a:p>
            <a:pPr algn="ctr"/>
            <a:r>
              <a:rPr lang="zh-CN" sz="1200" b="1"/>
              <a:t>目标算法可调试内容</a:t>
            </a:r>
            <a:endParaRPr lang="zh-CN" sz="1200" b="1"/>
          </a:p>
        </p:txBody>
      </p:sp>
      <p:sp>
        <p:nvSpPr>
          <p:cNvPr id="18" name="文本框 17"/>
          <p:cNvSpPr txBox="1"/>
          <p:nvPr>
            <p:custDataLst>
              <p:tags r:id="rId6"/>
            </p:custDataLst>
          </p:nvPr>
        </p:nvSpPr>
        <p:spPr>
          <a:xfrm>
            <a:off x="3563620" y="5632450"/>
            <a:ext cx="1755775" cy="27559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wrap="square" rtlCol="0" anchor="t">
            <a:spAutoFit/>
          </a:bodyPr>
          <a:p>
            <a:pPr algn="ctr"/>
            <a:r>
              <a:rPr lang="zh-CN" sz="1200" b="1"/>
              <a:t>现有算法可调试内容</a:t>
            </a:r>
            <a:endParaRPr lang="zh-CN" sz="1200" b="1"/>
          </a:p>
        </p:txBody>
      </p:sp>
      <p:sp>
        <p:nvSpPr>
          <p:cNvPr id="19" name="文本框 18"/>
          <p:cNvSpPr txBox="1"/>
          <p:nvPr>
            <p:custDataLst>
              <p:tags r:id="rId7"/>
            </p:custDataLst>
          </p:nvPr>
        </p:nvSpPr>
        <p:spPr>
          <a:xfrm>
            <a:off x="3419475" y="3644900"/>
            <a:ext cx="2245360" cy="10013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 sz="1200"/>
              <a:t>1.</a:t>
            </a:r>
            <a:r>
              <a:rPr lang="zh-CN" altLang="en-US" sz="1200">
                <a:solidFill>
                  <a:srgbClr val="000000"/>
                </a:solidFill>
              </a:rPr>
              <a:t>调整各个标定色温的权重；</a:t>
            </a:r>
            <a:endParaRPr lang="zh-CN" altLang="en-US" sz="1200"/>
          </a:p>
          <a:p>
            <a:r>
              <a:rPr lang="en-US" altLang="zh-CN" sz="1200"/>
              <a:t>2.</a:t>
            </a:r>
            <a:r>
              <a:rPr lang="zh-CN" altLang="en-US" sz="1200"/>
              <a:t>增加</a:t>
            </a:r>
            <a:r>
              <a:rPr lang="zh-CN" altLang="en-US" sz="1200">
                <a:sym typeface="宋体" panose="02010600030101010101" pitchFamily="2" charset="-122"/>
              </a:rPr>
              <a:t>标定色温；</a:t>
            </a:r>
            <a:endParaRPr lang="zh-CN" altLang="en-US" sz="1200"/>
          </a:p>
          <a:p>
            <a:r>
              <a:rPr lang="en-US" altLang="zh-CN" sz="1200">
                <a:sym typeface="宋体" panose="02010600030101010101" pitchFamily="2" charset="-122"/>
              </a:rPr>
              <a:t>3.2dlut </a:t>
            </a:r>
            <a:r>
              <a:rPr lang="zh-CN" altLang="en-US" sz="1200">
                <a:sym typeface="宋体" panose="02010600030101010101" pitchFamily="2" charset="-122"/>
              </a:rPr>
              <a:t>调整倾向性。</a:t>
            </a:r>
            <a:endParaRPr lang="zh-CN" altLang="en-US" sz="1200">
              <a:sym typeface="宋体" panose="02010600030101010101" pitchFamily="2" charset="-122"/>
            </a:endParaRPr>
          </a:p>
          <a:p>
            <a:endParaRPr lang="zh-CN" altLang="en-US" sz="1200">
              <a:sym typeface="宋体" panose="02010600030101010101" pitchFamily="2" charset="-122"/>
            </a:endParaRPr>
          </a:p>
          <a:p>
            <a:endParaRPr lang="zh-CN" altLang="en-US" sz="1200">
              <a:sym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501650" y="1268730"/>
            <a:ext cx="7684770" cy="6756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00000"/>
              </a:lnSpc>
              <a:buFont typeface="Arial" panose="020B0604020202020204" pitchFamily="34" charset="0"/>
            </a:pPr>
            <a:r>
              <a:rPr lang="zh-CN" altLang="en-US" sz="1400" b="1">
                <a:sym typeface="+mn-ea"/>
              </a:rPr>
              <a:t>【</a:t>
            </a:r>
            <a:r>
              <a:rPr lang="zh-CN" sz="1400" b="1">
                <a:sym typeface="+mn-ea"/>
              </a:rPr>
              <a:t>混合光源场景的白平衡参数可调试性差</a:t>
            </a:r>
            <a:r>
              <a:rPr lang="zh-CN" altLang="en-US" sz="1400" b="1">
                <a:sym typeface="+mn-ea"/>
              </a:rPr>
              <a:t>】</a:t>
            </a:r>
            <a:r>
              <a:rPr lang="en-US" altLang="zh-CN" sz="1200">
                <a:sym typeface="+mn-ea"/>
              </a:rPr>
              <a:t>--</a:t>
            </a:r>
            <a:r>
              <a:rPr lang="zh-CN" altLang="en-US" sz="1200">
                <a:sym typeface="+mn-ea"/>
              </a:rPr>
              <a:t>若一张图像中存在多个色温不同的光源，且各光源都覆盖一定面积的周围景物，采用一个全局的白平衡参数时必然会引起一定程度的偏色。混合光源场景中，白平衡参数更偏向于哪个光源，将偏色控制到最小，需要用丰富的可调试参数进行处理。</a:t>
            </a:r>
            <a:endParaRPr lang="zh-CN" altLang="en-US" sz="1200">
              <a:sym typeface="+mn-ea"/>
            </a:endParaRPr>
          </a:p>
        </p:txBody>
      </p:sp>
      <p:pic>
        <p:nvPicPr>
          <p:cNvPr id="101" name="图片 100"/>
          <p:cNvPicPr/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395605" y="3992880"/>
            <a:ext cx="2150745" cy="14865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977900" y="5632450"/>
            <a:ext cx="98615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900" b="1"/>
              <a:t>混合色温场景</a:t>
            </a:r>
            <a:endParaRPr lang="zh-CN" sz="900"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altek AWB</a:t>
            </a:r>
            <a:r>
              <a:rPr lang="zh-CN" altLang="en-US">
                <a:sym typeface="+mn-ea"/>
              </a:rPr>
              <a:t>迭代</a:t>
            </a:r>
            <a:endParaRPr lang="zh-CN" altLang="en-US">
              <a:sym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501650" y="1268730"/>
            <a:ext cx="7684770" cy="6756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00000"/>
              </a:lnSpc>
              <a:buFont typeface="Arial" panose="020B0604020202020204" pitchFamily="34" charset="0"/>
            </a:pPr>
            <a:r>
              <a:rPr lang="zh-CN" altLang="en-US" sz="1400" b="1">
                <a:sym typeface="+mn-ea"/>
              </a:rPr>
              <a:t>【</a:t>
            </a:r>
            <a:r>
              <a:rPr lang="zh-CN" sz="1400" b="1">
                <a:sym typeface="+mn-ea"/>
              </a:rPr>
              <a:t>混合光源场景的白平衡参数可调试性差</a:t>
            </a:r>
            <a:r>
              <a:rPr lang="zh-CN" altLang="en-US" sz="1400" b="1">
                <a:sym typeface="+mn-ea"/>
              </a:rPr>
              <a:t>】</a:t>
            </a:r>
            <a:r>
              <a:rPr lang="en-US" altLang="zh-CN" sz="1200">
                <a:sym typeface="+mn-ea"/>
              </a:rPr>
              <a:t>--</a:t>
            </a:r>
            <a:r>
              <a:rPr lang="zh-CN" altLang="en-US" sz="1200">
                <a:sym typeface="+mn-ea"/>
              </a:rPr>
              <a:t>若一张图像中存在多个色温不同的光源，且各光源都覆盖一定面积的周围景物，采用一个全局的白平衡参数时必然会引起一定程度的偏色。混合光源场景中，白平衡参数更偏向于哪个光源，将偏色控制到最小，需要用丰富的可调试参数进行处理。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>
          <a:xfrm>
            <a:off x="6876415" y="5517515"/>
            <a:ext cx="98615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900" b="1"/>
              <a:t>混合色温场景</a:t>
            </a:r>
            <a:endParaRPr lang="zh-CN" sz="900" b="1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32839"/>
          <a:stretch>
            <a:fillRect/>
          </a:stretch>
        </p:blipFill>
        <p:spPr>
          <a:xfrm>
            <a:off x="1331595" y="4077335"/>
            <a:ext cx="3858895" cy="20135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012180" y="2780665"/>
            <a:ext cx="2602230" cy="259905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187450" y="2132965"/>
            <a:ext cx="4164965" cy="1659890"/>
          </a:xfrm>
          <a:prstGeom prst="rect">
            <a:avLst/>
          </a:prstGeom>
        </p:spPr>
      </p:pic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834640" y="3792855"/>
            <a:ext cx="87058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当前版本效果</a:t>
            </a:r>
            <a:endParaRPr lang="zh-CN" altLang="en-US" sz="900"/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2843530" y="6145530"/>
            <a:ext cx="88201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900"/>
              <a:t>quest 3</a:t>
            </a:r>
            <a:r>
              <a:rPr lang="zh-CN" altLang="en-US" sz="900"/>
              <a:t>效果</a:t>
            </a:r>
            <a:endParaRPr lang="zh-CN" altLang="en-US" sz="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085340" y="1210310"/>
            <a:ext cx="1347470" cy="10883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524885" y="1217930"/>
            <a:ext cx="1344930" cy="108077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094230" y="2399665"/>
            <a:ext cx="1382395" cy="103378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524885" y="2399665"/>
            <a:ext cx="1359535" cy="101917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619885" y="3860800"/>
            <a:ext cx="1140460" cy="93599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5826125" y="1233805"/>
            <a:ext cx="1289685" cy="104394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2825115" y="3860800"/>
            <a:ext cx="1172210" cy="948690"/>
          </a:xfrm>
          <a:prstGeom prst="rect">
            <a:avLst/>
          </a:prstGeom>
        </p:spPr>
      </p:pic>
      <p:sp>
        <p:nvSpPr>
          <p:cNvPr id="27" name="文本框 26"/>
          <p:cNvSpPr txBox="1"/>
          <p:nvPr>
            <p:custDataLst>
              <p:tags r:id="rId15"/>
            </p:custDataLst>
          </p:nvPr>
        </p:nvSpPr>
        <p:spPr>
          <a:xfrm>
            <a:off x="-36195" y="1701165"/>
            <a:ext cx="71374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900"/>
              <a:t>vision pro</a:t>
            </a:r>
            <a:endParaRPr lang="en-US" sz="900"/>
          </a:p>
        </p:txBody>
      </p:sp>
      <p:sp>
        <p:nvSpPr>
          <p:cNvPr id="28" name="文本框 27"/>
          <p:cNvSpPr txBox="1"/>
          <p:nvPr>
            <p:custDataLst>
              <p:tags r:id="rId16"/>
            </p:custDataLst>
          </p:nvPr>
        </p:nvSpPr>
        <p:spPr>
          <a:xfrm>
            <a:off x="-22225" y="2824480"/>
            <a:ext cx="69342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自研算法</a:t>
            </a:r>
            <a:endParaRPr lang="zh-CN" altLang="en-US" sz="900"/>
          </a:p>
        </p:txBody>
      </p:sp>
      <p:sp>
        <p:nvSpPr>
          <p:cNvPr id="29" name="文本框 28"/>
          <p:cNvSpPr txBox="1"/>
          <p:nvPr>
            <p:custDataLst>
              <p:tags r:id="rId17"/>
            </p:custDataLst>
          </p:nvPr>
        </p:nvSpPr>
        <p:spPr>
          <a:xfrm>
            <a:off x="771525" y="4131945"/>
            <a:ext cx="71374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900"/>
              <a:t>vision pro</a:t>
            </a:r>
            <a:endParaRPr lang="en-US" sz="900"/>
          </a:p>
        </p:txBody>
      </p:sp>
      <p:sp>
        <p:nvSpPr>
          <p:cNvPr id="30" name="文本框 29"/>
          <p:cNvSpPr txBox="1"/>
          <p:nvPr>
            <p:custDataLst>
              <p:tags r:id="rId18"/>
            </p:custDataLst>
          </p:nvPr>
        </p:nvSpPr>
        <p:spPr>
          <a:xfrm>
            <a:off x="791845" y="5300980"/>
            <a:ext cx="69342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自研算法</a:t>
            </a:r>
            <a:endParaRPr lang="zh-CN" altLang="en-US" sz="900"/>
          </a:p>
        </p:txBody>
      </p:sp>
      <p:sp>
        <p:nvSpPr>
          <p:cNvPr id="31" name="文本框 30"/>
          <p:cNvSpPr txBox="1"/>
          <p:nvPr>
            <p:custDataLst>
              <p:tags r:id="rId19"/>
            </p:custDataLst>
          </p:nvPr>
        </p:nvSpPr>
        <p:spPr>
          <a:xfrm>
            <a:off x="4959985" y="1602105"/>
            <a:ext cx="71374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900"/>
              <a:t>vision pro</a:t>
            </a:r>
            <a:endParaRPr lang="en-US" sz="900"/>
          </a:p>
        </p:txBody>
      </p:sp>
      <p:sp>
        <p:nvSpPr>
          <p:cNvPr id="32" name="文本框 31"/>
          <p:cNvSpPr txBox="1"/>
          <p:nvPr>
            <p:custDataLst>
              <p:tags r:id="rId20"/>
            </p:custDataLst>
          </p:nvPr>
        </p:nvSpPr>
        <p:spPr>
          <a:xfrm>
            <a:off x="4980305" y="2771140"/>
            <a:ext cx="69342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自研算法</a:t>
            </a:r>
            <a:endParaRPr lang="zh-CN" altLang="en-US" sz="900"/>
          </a:p>
        </p:txBody>
      </p:sp>
      <p:pic>
        <p:nvPicPr>
          <p:cNvPr id="36" name="图片 35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7236460" y="1247775"/>
            <a:ext cx="1275715" cy="1043305"/>
          </a:xfrm>
          <a:prstGeom prst="rect">
            <a:avLst/>
          </a:prstGeom>
        </p:spPr>
      </p:pic>
      <p:graphicFrame>
        <p:nvGraphicFramePr>
          <p:cNvPr id="39" name="表格 38"/>
          <p:cNvGraphicFramePr/>
          <p:nvPr>
            <p:custDataLst>
              <p:tags r:id="rId23"/>
            </p:custDataLst>
          </p:nvPr>
        </p:nvGraphicFramePr>
        <p:xfrm>
          <a:off x="4715510" y="3644900"/>
          <a:ext cx="4097020" cy="314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210"/>
                <a:gridCol w="1589405"/>
                <a:gridCol w="1589405"/>
              </a:tblGrid>
              <a:tr h="269240">
                <a:tc>
                  <a:txBody>
                    <a:bodyPr/>
                    <a:p>
                      <a:pPr>
                        <a:buNone/>
                      </a:pPr>
                      <a:endParaRPr lang="zh-CN" altLang="en-US" sz="9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900">
                          <a:solidFill>
                            <a:schemeClr val="tx1"/>
                          </a:solidFill>
                        </a:rPr>
                        <a:t>AVP</a:t>
                      </a:r>
                      <a:endParaRPr lang="en-US" altLang="zh-CN" sz="9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900">
                          <a:solidFill>
                            <a:schemeClr val="tx1"/>
                          </a:solidFill>
                        </a:rPr>
                        <a:t>自研算法</a:t>
                      </a:r>
                      <a:endParaRPr lang="zh-CN" altLang="en-US" sz="9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1051560"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900">
                          <a:sym typeface="+mn-ea"/>
                        </a:rPr>
                        <a:t>室外晴天</a:t>
                      </a:r>
                      <a:endParaRPr lang="zh-CN" altLang="en-US" sz="9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900">
                          <a:sym typeface="+mn-ea"/>
                        </a:rPr>
                        <a:t>在晴天阳光下、大阴影场景下、完全逆光下的白平衡效果都比较</a:t>
                      </a:r>
                      <a:r>
                        <a:rPr lang="zh-CN" altLang="en-US" sz="900" b="1">
                          <a:solidFill>
                            <a:srgbClr val="FF0000"/>
                          </a:solidFill>
                          <a:sym typeface="+mn-ea"/>
                        </a:rPr>
                        <a:t>真实且稳定</a:t>
                      </a:r>
                      <a:r>
                        <a:rPr lang="zh-CN" altLang="en-US" sz="900">
                          <a:sym typeface="+mn-ea"/>
                        </a:rPr>
                        <a:t>，各种颜色还原较准确，</a:t>
                      </a:r>
                      <a:r>
                        <a:rPr lang="zh-CN" altLang="en-US" sz="900" b="1">
                          <a:solidFill>
                            <a:srgbClr val="FF0000"/>
                          </a:solidFill>
                          <a:sym typeface="+mn-ea"/>
                        </a:rPr>
                        <a:t>饱和度相对偏低</a:t>
                      </a:r>
                      <a:r>
                        <a:rPr lang="zh-CN" altLang="en-US" sz="900">
                          <a:sym typeface="+mn-ea"/>
                        </a:rPr>
                        <a:t>，色彩风格偏淡。</a:t>
                      </a:r>
                      <a:endParaRPr lang="zh-CN" altLang="en-US" sz="9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900"/>
                        <a:t>进一步优化算法，达到接近的白平衡真实性，颜色还原</a:t>
                      </a:r>
                      <a:r>
                        <a:rPr lang="zh-CN" sz="900"/>
                        <a:t>做到相近的准确度</a:t>
                      </a:r>
                      <a:r>
                        <a:rPr lang="zh-CN" altLang="en-US" sz="900"/>
                        <a:t>，部分颜色上做出优势。</a:t>
                      </a:r>
                      <a:r>
                        <a:rPr lang="zh-CN" altLang="en-US" sz="900" b="1">
                          <a:solidFill>
                            <a:srgbClr val="FF0000"/>
                          </a:solidFill>
                        </a:rPr>
                        <a:t>饱和度上相对更鲜艳一点</a:t>
                      </a:r>
                      <a:r>
                        <a:rPr lang="zh-CN" altLang="en-US" sz="900"/>
                        <a:t>。</a:t>
                      </a:r>
                      <a:endParaRPr lang="zh-CN" sz="900"/>
                    </a:p>
                  </a:txBody>
                  <a:tcPr/>
                </a:tc>
              </a:tr>
              <a:tr h="873760"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900">
                          <a:sym typeface="+mn-ea"/>
                        </a:rPr>
                        <a:t>室外阴天</a:t>
                      </a:r>
                      <a:endParaRPr lang="zh-CN" altLang="en-US" sz="9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900">
                          <a:sym typeface="+mn-ea"/>
                        </a:rPr>
                        <a:t>AVP</a:t>
                      </a:r>
                      <a:r>
                        <a:rPr lang="zh-CN" altLang="en-US" sz="900">
                          <a:sym typeface="+mn-ea"/>
                        </a:rPr>
                        <a:t>在阴天的白平衡风格稳定，比人眼真实感受的</a:t>
                      </a:r>
                      <a:r>
                        <a:rPr lang="zh-CN" altLang="en-US" sz="900" b="1">
                          <a:solidFill>
                            <a:srgbClr val="FF0000"/>
                          </a:solidFill>
                          <a:sym typeface="+mn-ea"/>
                        </a:rPr>
                        <a:t>色温相对偏高一点</a:t>
                      </a:r>
                      <a:r>
                        <a:rPr lang="zh-CN" altLang="en-US" sz="900">
                          <a:sym typeface="+mn-ea"/>
                        </a:rPr>
                        <a:t>，一定程度消除了场景本身的</a:t>
                      </a:r>
                      <a:r>
                        <a:rPr lang="en-US" altLang="zh-CN" sz="900">
                          <a:sym typeface="+mn-ea"/>
                        </a:rPr>
                        <a:t>“</a:t>
                      </a:r>
                      <a:r>
                        <a:rPr lang="zh-CN" altLang="en-US" sz="900">
                          <a:sym typeface="+mn-ea"/>
                        </a:rPr>
                        <a:t>冷</a:t>
                      </a:r>
                      <a:r>
                        <a:rPr lang="en-US" altLang="zh-CN" sz="900">
                          <a:sym typeface="+mn-ea"/>
                        </a:rPr>
                        <a:t>”</a:t>
                      </a:r>
                      <a:r>
                        <a:rPr lang="zh-CN" altLang="en-US" sz="900">
                          <a:sym typeface="+mn-ea"/>
                        </a:rPr>
                        <a:t>的感觉。</a:t>
                      </a:r>
                      <a:r>
                        <a:rPr lang="zh-CN" altLang="en-US" sz="900" b="1">
                          <a:solidFill>
                            <a:srgbClr val="FF0000"/>
                          </a:solidFill>
                          <a:sym typeface="+mn-ea"/>
                        </a:rPr>
                        <a:t>饱和度略高</a:t>
                      </a:r>
                      <a:r>
                        <a:rPr lang="zh-CN" altLang="en-US" sz="900">
                          <a:sym typeface="+mn-ea"/>
                        </a:rPr>
                        <a:t>，使阴天画面也具有一定的鲜活特点。</a:t>
                      </a:r>
                      <a:endParaRPr lang="zh-CN" altLang="en-US" sz="9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900" b="1">
                          <a:solidFill>
                            <a:srgbClr val="FF0000"/>
                          </a:solidFill>
                        </a:rPr>
                        <a:t>参考</a:t>
                      </a:r>
                      <a:r>
                        <a:rPr lang="en-US" altLang="zh-CN" sz="900"/>
                        <a:t>AVP</a:t>
                      </a:r>
                      <a:r>
                        <a:rPr lang="zh-CN" altLang="en-US" sz="900"/>
                        <a:t>的风格倾向，同时需要兼顾室外阴天场景的白平衡准确性。</a:t>
                      </a:r>
                      <a:endParaRPr lang="zh-CN" altLang="en-US" sz="900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900">
                          <a:sym typeface="+mn-ea"/>
                        </a:rPr>
                        <a:t>室内场景</a:t>
                      </a:r>
                      <a:endParaRPr lang="zh-CN" altLang="en-US" sz="9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just"/>
                      <a:r>
                        <a:rPr lang="zh-CN" altLang="en-US" sz="900">
                          <a:sym typeface="+mn-ea"/>
                        </a:rPr>
                        <a:t>在一些目前测试到的室内典型光源下，</a:t>
                      </a:r>
                      <a:r>
                        <a:rPr lang="zh-CN" sz="900">
                          <a:sym typeface="+mn-ea"/>
                        </a:rPr>
                        <a:t>整体白平衡风格有</a:t>
                      </a:r>
                      <a:r>
                        <a:rPr lang="zh-CN" sz="900" b="1">
                          <a:solidFill>
                            <a:srgbClr val="FF0000"/>
                          </a:solidFill>
                          <a:sym typeface="+mn-ea"/>
                        </a:rPr>
                        <a:t>稳定的偏暖黄的倾向</a:t>
                      </a:r>
                      <a:r>
                        <a:rPr lang="zh-CN" sz="900">
                          <a:sym typeface="+mn-ea"/>
                        </a:rPr>
                        <a:t>。颜色还原并未执着于真实性，饱和度与暖黄风格的白平衡匹配的很好。</a:t>
                      </a:r>
                      <a:endParaRPr lang="zh-CN" altLang="en-US" sz="9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900" b="1">
                          <a:solidFill>
                            <a:srgbClr val="FF0000"/>
                          </a:solidFill>
                        </a:rPr>
                        <a:t>学习</a:t>
                      </a:r>
                      <a:r>
                        <a:rPr lang="en-US" altLang="zh-CN" sz="900"/>
                        <a:t>AVP</a:t>
                      </a:r>
                      <a:r>
                        <a:rPr lang="zh-CN" altLang="en-US" sz="900"/>
                        <a:t>的风格，</a:t>
                      </a:r>
                      <a:r>
                        <a:rPr lang="zh-CN" altLang="en-US" sz="900">
                          <a:sym typeface="+mn-ea"/>
                        </a:rPr>
                        <a:t>通过调整色温和饱和度，达到类似</a:t>
                      </a:r>
                      <a:r>
                        <a:rPr lang="en-US" altLang="zh-CN" sz="900">
                          <a:sym typeface="+mn-ea"/>
                        </a:rPr>
                        <a:t>AVP</a:t>
                      </a:r>
                      <a:r>
                        <a:rPr lang="zh-CN" altLang="en-US" sz="900">
                          <a:sym typeface="+mn-ea"/>
                        </a:rPr>
                        <a:t>的室内场景的美观效果。</a:t>
                      </a:r>
                      <a:endParaRPr lang="zh-CN" altLang="en-US" sz="900"/>
                    </a:p>
                    <a:p>
                      <a:pPr>
                        <a:buNone/>
                      </a:pPr>
                      <a:endParaRPr lang="zh-CN" altLang="en-US" sz="9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0" name="文本框 39"/>
          <p:cNvSpPr txBox="1"/>
          <p:nvPr/>
        </p:nvSpPr>
        <p:spPr>
          <a:xfrm>
            <a:off x="2112645" y="879475"/>
            <a:ext cx="12661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fontAlgn="ctr">
              <a:buNone/>
            </a:pPr>
            <a:r>
              <a:rPr lang="zh-CN" altLang="en-US" sz="1200" b="1">
                <a:highlight>
                  <a:srgbClr val="C0C0C0"/>
                </a:highlight>
                <a:sym typeface="+mn-ea"/>
              </a:rPr>
              <a:t>室外晴天</a:t>
            </a:r>
            <a:endParaRPr lang="zh-CN" altLang="en-US" sz="1200" b="1">
              <a:highlight>
                <a:srgbClr val="C0C0C0"/>
              </a:highlight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24"/>
            </p:custDataLst>
          </p:nvPr>
        </p:nvSpPr>
        <p:spPr>
          <a:xfrm>
            <a:off x="6443980" y="879475"/>
            <a:ext cx="12661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fontAlgn="ctr">
              <a:buNone/>
            </a:pPr>
            <a:r>
              <a:rPr lang="zh-CN" altLang="en-US" sz="1200" b="1">
                <a:highlight>
                  <a:srgbClr val="C0C0C0"/>
                </a:highlight>
                <a:sym typeface="+mn-ea"/>
              </a:rPr>
              <a:t>室外阴天</a:t>
            </a:r>
            <a:endParaRPr lang="zh-CN" altLang="en-US" sz="1200" b="1">
              <a:highlight>
                <a:srgbClr val="C0C0C0"/>
              </a:highlight>
              <a:sym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123440" y="3522980"/>
            <a:ext cx="126619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fontAlgn="ctr">
              <a:buNone/>
            </a:pPr>
            <a:r>
              <a:rPr lang="zh-CN" altLang="en-US" sz="1200" b="1">
                <a:highlight>
                  <a:srgbClr val="C0C0C0"/>
                </a:highlight>
                <a:sym typeface="+mn-ea"/>
              </a:rPr>
              <a:t>室内</a:t>
            </a:r>
            <a:endParaRPr lang="zh-CN" altLang="en-US" sz="1200" b="1">
              <a:highlight>
                <a:srgbClr val="C0C0C0"/>
              </a:highlight>
              <a:sym typeface="+mn-ea"/>
            </a:endParaRPr>
          </a:p>
        </p:txBody>
      </p:sp>
      <p:pic>
        <p:nvPicPr>
          <p:cNvPr id="43" name="图片 42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26"/>
          <a:srcRect l="34456" t="15786" r="32051" b="13282"/>
          <a:stretch>
            <a:fillRect/>
          </a:stretch>
        </p:blipFill>
        <p:spPr>
          <a:xfrm>
            <a:off x="1619885" y="4940935"/>
            <a:ext cx="1179830" cy="91059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26"/>
          <a:srcRect l="-2295" t="-11919" r="-3250" b="-21742"/>
          <a:stretch>
            <a:fillRect/>
          </a:stretch>
        </p:blipFill>
        <p:spPr>
          <a:xfrm>
            <a:off x="1548130" y="5732780"/>
            <a:ext cx="2620645" cy="12096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2825115" y="4940935"/>
            <a:ext cx="1172210" cy="86614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/>
          <a:stretch>
            <a:fillRect/>
          </a:stretch>
        </p:blipFill>
        <p:spPr>
          <a:xfrm>
            <a:off x="570865" y="1217930"/>
            <a:ext cx="1422400" cy="105981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32"/>
            </p:custDataLst>
          </p:nvPr>
        </p:nvPicPr>
        <p:blipFill>
          <a:blip r:embed="rId33"/>
          <a:stretch>
            <a:fillRect/>
          </a:stretch>
        </p:blipFill>
        <p:spPr>
          <a:xfrm>
            <a:off x="569595" y="2328545"/>
            <a:ext cx="1423670" cy="110680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34"/>
            </p:custDataLst>
          </p:nvPr>
        </p:nvPicPr>
        <p:blipFill>
          <a:blip r:embed="rId35"/>
          <a:stretch>
            <a:fillRect/>
          </a:stretch>
        </p:blipFill>
        <p:spPr>
          <a:xfrm>
            <a:off x="7244715" y="2409190"/>
            <a:ext cx="1283970" cy="102679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36"/>
            </p:custDataLst>
          </p:nvPr>
        </p:nvPicPr>
        <p:blipFill>
          <a:blip r:embed="rId37"/>
          <a:stretch>
            <a:fillRect/>
          </a:stretch>
        </p:blipFill>
        <p:spPr>
          <a:xfrm>
            <a:off x="5826760" y="2420620"/>
            <a:ext cx="1295400" cy="9975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title"/>
            <p:custDataLst>
              <p:tags r:id="rId1"/>
            </p:custDataLst>
          </p:nvPr>
        </p:nvSpPr>
        <p:spPr>
          <a:xfrm>
            <a:off x="395605" y="1340168"/>
            <a:ext cx="8229600" cy="1143000"/>
          </a:xfrm>
        </p:spPr>
        <p:txBody>
          <a:bodyPr/>
          <a:p>
            <a:r>
              <a:rPr lang="en-US" altLang="zh-CN" sz="3200">
                <a:solidFill>
                  <a:srgbClr val="0070C0"/>
                </a:solidFill>
                <a:sym typeface="+mn-ea"/>
              </a:rPr>
              <a:t>2.AWB</a:t>
            </a:r>
            <a:r>
              <a:rPr lang="zh-CN" altLang="en-US" sz="3200">
                <a:solidFill>
                  <a:srgbClr val="0070C0"/>
                </a:solidFill>
                <a:sym typeface="+mn-ea"/>
              </a:rPr>
              <a:t>算法迭代更新方向</a:t>
            </a:r>
            <a:endParaRPr lang="zh-CN" altLang="en-US" sz="3200">
              <a:solidFill>
                <a:srgbClr val="0070C0"/>
              </a:solidFill>
              <a:sym typeface="+mn-ea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1023620" y="2564765"/>
          <a:ext cx="6973570" cy="342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0175"/>
                <a:gridCol w="1763395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Altek AWB</a:t>
                      </a:r>
                      <a:r>
                        <a:rPr lang="zh-CN" alt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算法问题</a:t>
                      </a:r>
                      <a:endParaRPr lang="zh-CN" altLang="en-US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迭代状态</a:t>
                      </a:r>
                      <a:endParaRPr lang="zh-CN" altLang="en-US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 b="1">
                          <a:sym typeface="+mn-ea"/>
                        </a:rPr>
                        <a:t>算法较为简单，白平衡准确度不高</a:t>
                      </a:r>
                      <a:r>
                        <a:rPr lang="en-US" altLang="zh-CN" sz="1600" b="1">
                          <a:sym typeface="+mn-ea"/>
                        </a:rPr>
                        <a:t> </a:t>
                      </a:r>
                      <a:endParaRPr lang="en-US" altLang="zh-CN" sz="16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Done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 b="1">
                          <a:sym typeface="+mn-ea"/>
                        </a:rPr>
                        <a:t>颜色风格倾向性可调整的参数种类较少、粒度较粗</a:t>
                      </a:r>
                      <a:endParaRPr lang="zh-CN" altLang="en-US" sz="16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Done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 b="1">
                          <a:sym typeface="+mn-ea"/>
                        </a:rPr>
                        <a:t>不支持通过</a:t>
                      </a:r>
                      <a:r>
                        <a:rPr lang="en-US" altLang="zh-CN" sz="1600" b="1">
                          <a:sym typeface="+mn-ea"/>
                        </a:rPr>
                        <a:t>R\G</a:t>
                      </a:r>
                      <a:r>
                        <a:rPr lang="zh-CN" altLang="en-US" sz="1600" b="1">
                          <a:sym typeface="+mn-ea"/>
                        </a:rPr>
                        <a:t>、</a:t>
                      </a:r>
                      <a:r>
                        <a:rPr lang="en-US" altLang="zh-CN" sz="1600" b="1">
                          <a:sym typeface="+mn-ea"/>
                        </a:rPr>
                        <a:t>B\G</a:t>
                      </a:r>
                      <a:r>
                        <a:rPr lang="zh-CN" altLang="en-US" sz="1600" b="1">
                          <a:sym typeface="+mn-ea"/>
                        </a:rPr>
                        <a:t>平面的落点特征进行特定场景识别</a:t>
                      </a:r>
                      <a:endParaRPr lang="zh-CN" altLang="en-US" sz="16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Done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sz="1600" b="1">
                          <a:sym typeface="+mn-ea"/>
                        </a:rPr>
                        <a:t>混合光源场景的白平衡参数可调试性差</a:t>
                      </a:r>
                      <a:endParaRPr lang="zh-CN" altLang="en-US" sz="16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Done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 b="1">
                          <a:sym typeface="+mn-ea"/>
                        </a:rPr>
                        <a:t>调试精度粗、难度大，参数不可复用</a:t>
                      </a:r>
                      <a:endParaRPr lang="zh-CN" altLang="en-US" sz="16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Done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 b="1">
                          <a:sym typeface="+mn-ea"/>
                        </a:rPr>
                        <a:t>缺少时序收敛算法部分</a:t>
                      </a:r>
                      <a:endParaRPr lang="zh-CN" altLang="en-US" sz="16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Doing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 b="1">
                          <a:sym typeface="+mn-ea"/>
                        </a:rPr>
                        <a:t>缺少双目一致性算法部分</a:t>
                      </a:r>
                      <a:endParaRPr lang="zh-CN" altLang="en-US" sz="16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Doing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 b="1">
                          <a:sym typeface="+mn-ea"/>
                        </a:rPr>
                        <a:t>MR</a:t>
                      </a:r>
                      <a:r>
                        <a:rPr lang="zh-CN" altLang="en-US" sz="1600" b="1">
                          <a:sym typeface="+mn-ea"/>
                        </a:rPr>
                        <a:t>相关的难点场景：例如手遮挡引起偏色</a:t>
                      </a:r>
                      <a:endParaRPr lang="zh-CN" altLang="en-US" sz="16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Doing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altek AWB</a:t>
            </a:r>
            <a:r>
              <a:rPr lang="zh-CN" altLang="en-US">
                <a:sym typeface="+mn-ea"/>
              </a:rPr>
              <a:t>迭代</a:t>
            </a:r>
            <a:endParaRPr lang="zh-CN" altLang="en-US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01650" y="1268730"/>
            <a:ext cx="768159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Font typeface="Arial" panose="020B0604020202020204" pitchFamily="34" charset="0"/>
            </a:pPr>
            <a:r>
              <a:rPr lang="zh-CN" altLang="en-US" sz="1400" b="1">
                <a:sym typeface="+mn-ea"/>
              </a:rPr>
              <a:t>【算法较为简单，白平衡准确度不高】</a:t>
            </a:r>
            <a:r>
              <a:rPr lang="en-US" altLang="zh-CN" sz="1200">
                <a:sym typeface="+mn-ea"/>
              </a:rPr>
              <a:t>-- </a:t>
            </a:r>
            <a:r>
              <a:rPr lang="zh-CN" altLang="en-US" sz="1200">
                <a:sym typeface="+mn-ea"/>
              </a:rPr>
              <a:t>采用更精细的权重与距离算法、在更合适的颜色空间进行调试；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23215" y="1772920"/>
            <a:ext cx="1751965" cy="1393190"/>
          </a:xfrm>
          <a:prstGeom prst="rect">
            <a:avLst/>
          </a:prstGeom>
        </p:spPr>
      </p:pic>
      <p:sp>
        <p:nvSpPr>
          <p:cNvPr id="25" name="文本框 24"/>
          <p:cNvSpPr txBox="1"/>
          <p:nvPr>
            <p:custDataLst>
              <p:tags r:id="rId3"/>
            </p:custDataLst>
          </p:nvPr>
        </p:nvSpPr>
        <p:spPr>
          <a:xfrm>
            <a:off x="539750" y="3213100"/>
            <a:ext cx="3701415" cy="4273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900" b="1">
                <a:sym typeface="+mn-ea"/>
              </a:rPr>
              <a:t>Altek AWB</a:t>
            </a:r>
            <a:r>
              <a:rPr lang="zh-CN" altLang="en-US" sz="900" b="1">
                <a:sym typeface="+mn-ea"/>
              </a:rPr>
              <a:t>算法没有对输入统计数据做处理。</a:t>
            </a:r>
            <a:r>
              <a:rPr lang="zh-CN" altLang="en-US" sz="900">
                <a:sym typeface="+mn-ea"/>
              </a:rPr>
              <a:t>我们将</a:t>
            </a:r>
            <a:r>
              <a:rPr lang="zh-CN" altLang="en-US" sz="900"/>
              <a:t>对参与光源预计的统计点进行筛选剔除，如右上图所示。避免距离标准光源落点较远的点对光源预测的影响。</a:t>
            </a:r>
            <a:endParaRPr lang="zh-CN" altLang="en-US" sz="900"/>
          </a:p>
        </p:txBody>
      </p:sp>
      <p:pic>
        <p:nvPicPr>
          <p:cNvPr id="100" name="图片 99"/>
          <p:cNvPicPr/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267585" y="1772920"/>
            <a:ext cx="1870710" cy="14116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60515" y="1772920"/>
            <a:ext cx="1751965" cy="1393190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4572635" y="3231515"/>
            <a:ext cx="3701415" cy="6267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900" b="1">
                <a:sym typeface="+mn-ea"/>
              </a:rPr>
              <a:t>Altek AWB</a:t>
            </a:r>
            <a:r>
              <a:rPr lang="zh-CN" altLang="en-US" sz="900" b="1">
                <a:sym typeface="+mn-ea"/>
              </a:rPr>
              <a:t>算法只用了</a:t>
            </a:r>
            <a:r>
              <a:rPr lang="zh-CN" sz="900" b="1">
                <a:sym typeface="+mn-ea"/>
              </a:rPr>
              <a:t>几个典型光源点的离散数据做锚定点</a:t>
            </a:r>
            <a:r>
              <a:rPr lang="zh-CN" altLang="en-US" sz="900" b="1">
                <a:sym typeface="+mn-ea"/>
              </a:rPr>
              <a:t>。</a:t>
            </a:r>
            <a:r>
              <a:rPr lang="zh-CN" altLang="en-US" sz="900">
                <a:sym typeface="+mn-ea"/>
              </a:rPr>
              <a:t>我们准备增加标定光源，把</a:t>
            </a:r>
            <a:r>
              <a:rPr lang="zh-CN" altLang="en-US" sz="900"/>
              <a:t>标准光源落点拟合为一条色温曲线，按统计点与色温曲线的距离加权计算最终光源。使距离色温曲线近的点获得更大权重。</a:t>
            </a:r>
            <a:endParaRPr lang="zh-CN" altLang="en-US" sz="900"/>
          </a:p>
        </p:txBody>
      </p:sp>
      <p:sp>
        <p:nvSpPr>
          <p:cNvPr id="18" name="椭圆 17"/>
          <p:cNvSpPr/>
          <p:nvPr/>
        </p:nvSpPr>
        <p:spPr>
          <a:xfrm>
            <a:off x="7596505" y="2564765"/>
            <a:ext cx="76200" cy="76200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308850" y="2708910"/>
            <a:ext cx="91440" cy="92075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860290" y="1772920"/>
            <a:ext cx="1734185" cy="1388745"/>
          </a:xfrm>
          <a:prstGeom prst="rect">
            <a:avLst/>
          </a:prstGeom>
        </p:spPr>
      </p:pic>
      <p:sp>
        <p:nvSpPr>
          <p:cNvPr id="23" name="文本框 22"/>
          <p:cNvSpPr txBox="1"/>
          <p:nvPr>
            <p:custDataLst>
              <p:tags r:id="rId10"/>
            </p:custDataLst>
          </p:nvPr>
        </p:nvSpPr>
        <p:spPr>
          <a:xfrm>
            <a:off x="2987675" y="6186170"/>
            <a:ext cx="2427605" cy="2311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zh-CN" sz="900" b="1"/>
              <a:t>小面积肤色使</a:t>
            </a:r>
            <a:r>
              <a:rPr lang="en-US" altLang="zh-CN" sz="900" b="1"/>
              <a:t>AWB</a:t>
            </a:r>
            <a:r>
              <a:rPr lang="zh-CN" altLang="en-US" sz="900" b="1"/>
              <a:t>参数有较大变化</a:t>
            </a:r>
            <a:endParaRPr lang="zh-CN" sz="900" b="1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547495" y="3933190"/>
            <a:ext cx="5416550" cy="21780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07540" y="5861050"/>
            <a:ext cx="5542915" cy="617855"/>
          </a:xfrm>
        </p:spPr>
        <p:txBody>
          <a:bodyPr>
            <a:noAutofit/>
          </a:bodyPr>
          <a:p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手遮挡情况下的偏色属于</a:t>
            </a: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AWB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算法的痛点问题，目前仍在持续优化中。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43940" y="1525905"/>
            <a:ext cx="4270375" cy="16148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142615" y="3628390"/>
            <a:ext cx="2172335" cy="16306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971550" y="3622675"/>
            <a:ext cx="2171065" cy="1636395"/>
          </a:xfrm>
          <a:prstGeom prst="rect">
            <a:avLst/>
          </a:prstGeom>
        </p:spPr>
      </p:pic>
      <p:sp>
        <p:nvSpPr>
          <p:cNvPr id="25" name="文本框 24"/>
          <p:cNvSpPr txBox="1"/>
          <p:nvPr>
            <p:custDataLst>
              <p:tags r:id="rId7"/>
            </p:custDataLst>
          </p:nvPr>
        </p:nvSpPr>
        <p:spPr>
          <a:xfrm>
            <a:off x="6746875" y="4433570"/>
            <a:ext cx="165417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900">
                <a:solidFill>
                  <a:schemeClr val="tx1">
                    <a:lumMod val="85000"/>
                    <a:lumOff val="15000"/>
                  </a:schemeClr>
                </a:solidFill>
              </a:rPr>
              <a:t>甬江实验室抵近拍摄墙面</a:t>
            </a:r>
            <a:endParaRPr lang="zh-CN" sz="9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8"/>
            </p:custDataLst>
          </p:nvPr>
        </p:nvSpPr>
        <p:spPr>
          <a:xfrm>
            <a:off x="2700020" y="3181985"/>
            <a:ext cx="1299210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900"/>
              <a:t>quest 3</a:t>
            </a:r>
            <a:r>
              <a:rPr lang="zh-CN" altLang="en-US" sz="900"/>
              <a:t>效果</a:t>
            </a:r>
            <a:endParaRPr lang="zh-CN" altLang="en-US" sz="900"/>
          </a:p>
        </p:txBody>
      </p:sp>
      <p:sp>
        <p:nvSpPr>
          <p:cNvPr id="8" name="文本框 7"/>
          <p:cNvSpPr txBox="1"/>
          <p:nvPr>
            <p:custDataLst>
              <p:tags r:id="rId9"/>
            </p:custDataLst>
          </p:nvPr>
        </p:nvSpPr>
        <p:spPr>
          <a:xfrm>
            <a:off x="2628265" y="5436870"/>
            <a:ext cx="87058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当前版本效果</a:t>
            </a:r>
            <a:endParaRPr lang="zh-CN" altLang="en-US" sz="900"/>
          </a:p>
        </p:txBody>
      </p:sp>
      <p:sp>
        <p:nvSpPr>
          <p:cNvPr id="9" name="标题 2"/>
          <p:cNvSpPr/>
          <p:nvPr>
            <p:custDataLst>
              <p:tags r:id="rId10"/>
            </p:custDataLst>
          </p:nvPr>
        </p:nvSpPr>
        <p:spPr>
          <a:xfrm>
            <a:off x="267136" y="166045"/>
            <a:ext cx="6955206" cy="617962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lvl="0" indent="0" algn="l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100" b="0" i="0" u="none" kern="1200" baseline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r>
              <a:rPr lang="en-US" altLang="zh-CN">
                <a:sym typeface="+mn-ea"/>
              </a:rPr>
              <a:t>altek AWB</a:t>
            </a:r>
            <a:r>
              <a:rPr lang="zh-CN" altLang="en-US">
                <a:sym typeface="+mn-ea"/>
              </a:rPr>
              <a:t>迭代</a:t>
            </a:r>
            <a:endParaRPr lang="zh-CN" altLang="en-US"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83935" y="2417445"/>
            <a:ext cx="2599690" cy="194754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6458585" y="2849245"/>
            <a:ext cx="432435" cy="360045"/>
          </a:xfrm>
          <a:prstGeom prst="rect">
            <a:avLst/>
          </a:prstGeom>
          <a:noFill/>
          <a:ln w="127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altek AWB</a:t>
            </a:r>
            <a:r>
              <a:rPr lang="zh-CN" altLang="en-US">
                <a:sym typeface="+mn-ea"/>
              </a:rPr>
              <a:t>迭代</a:t>
            </a:r>
            <a:endParaRPr lang="zh-CN" altLang="en-US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31031" y="2204720"/>
            <a:ext cx="2130743" cy="1598295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364456" y="3835876"/>
            <a:ext cx="88392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050"/>
              <a:t>天空偏灰</a:t>
            </a:r>
            <a:endParaRPr lang="zh-CN" altLang="en-US" sz="1050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2167" t="41206" r="62371" b="3333"/>
          <a:stretch>
            <a:fillRect/>
          </a:stretch>
        </p:blipFill>
        <p:spPr>
          <a:xfrm>
            <a:off x="3203258" y="2204720"/>
            <a:ext cx="2152174" cy="160639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5"/>
          <a:srcRect l="42227" t="41079" r="28333" b="9381"/>
          <a:stretch>
            <a:fillRect/>
          </a:stretch>
        </p:blipFill>
        <p:spPr>
          <a:xfrm>
            <a:off x="6011863" y="2140268"/>
            <a:ext cx="2069306" cy="1662113"/>
          </a:xfrm>
          <a:prstGeom prst="rect">
            <a:avLst/>
          </a:prstGeom>
        </p:spPr>
      </p:pic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156325" y="3844290"/>
            <a:ext cx="1918335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050">
                <a:sym typeface="+mn-ea"/>
              </a:rPr>
              <a:t>R\G</a:t>
            </a:r>
            <a:r>
              <a:rPr lang="zh-CN" altLang="en-US" sz="1050">
                <a:sym typeface="+mn-ea"/>
              </a:rPr>
              <a:t>、</a:t>
            </a:r>
            <a:r>
              <a:rPr lang="en-US" altLang="zh-CN" sz="1050">
                <a:sym typeface="+mn-ea"/>
              </a:rPr>
              <a:t>B\G</a:t>
            </a:r>
            <a:r>
              <a:rPr lang="zh-CN" altLang="en-US" sz="1050">
                <a:sym typeface="+mn-ea"/>
              </a:rPr>
              <a:t>平面的颜色分布</a:t>
            </a:r>
            <a:endParaRPr lang="zh-CN" altLang="en-US" sz="1050"/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5"/>
          <a:srcRect l="75823" t="28421"/>
          <a:stretch>
            <a:fillRect/>
          </a:stretch>
        </p:blipFill>
        <p:spPr>
          <a:xfrm>
            <a:off x="6659563" y="4508183"/>
            <a:ext cx="1055846" cy="1492091"/>
          </a:xfrm>
          <a:prstGeom prst="rect">
            <a:avLst/>
          </a:prstGeom>
        </p:spPr>
      </p:pic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4844891" y="4692650"/>
            <a:ext cx="1423511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050"/>
              <a:t>蓝区过多，</a:t>
            </a:r>
            <a:r>
              <a:rPr lang="en-US" altLang="zh-CN" sz="1050"/>
              <a:t>b/g</a:t>
            </a:r>
            <a:r>
              <a:rPr lang="zh-CN" altLang="en-US" sz="1050"/>
              <a:t>很大，导致</a:t>
            </a:r>
            <a:r>
              <a:rPr lang="en-US" altLang="zh-CN" sz="1050"/>
              <a:t>bGain</a:t>
            </a:r>
            <a:r>
              <a:rPr lang="zh-CN" altLang="en-US" sz="1050"/>
              <a:t>小，估计色温偏大，蓝色分量小导致蓝色偏灰。</a:t>
            </a:r>
            <a:endParaRPr lang="zh-CN" altLang="en-US" sz="1050"/>
          </a:p>
        </p:txBody>
      </p:sp>
      <p:sp>
        <p:nvSpPr>
          <p:cNvPr id="15" name="文本框 14"/>
          <p:cNvSpPr txBox="1"/>
          <p:nvPr>
            <p:custDataLst>
              <p:tags r:id="rId10"/>
            </p:custDataLst>
          </p:nvPr>
        </p:nvSpPr>
        <p:spPr>
          <a:xfrm>
            <a:off x="3159443" y="4692650"/>
            <a:ext cx="1343025" cy="583883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1050"/>
              <a:t>1.</a:t>
            </a:r>
            <a:r>
              <a:rPr lang="zh-CN" altLang="en-US" sz="1050"/>
              <a:t>调整蓝区色温、色调偏移量；</a:t>
            </a:r>
            <a:endParaRPr lang="zh-CN" altLang="en-US" sz="1050"/>
          </a:p>
          <a:p>
            <a:r>
              <a:rPr lang="en-US" altLang="zh-CN" sz="1050"/>
              <a:t>2.</a:t>
            </a:r>
            <a:r>
              <a:rPr lang="zh-CN" altLang="en-US" sz="1050"/>
              <a:t>调整蓝色区域的顶点坐标位置；</a:t>
            </a:r>
            <a:endParaRPr lang="zh-CN" altLang="en-US" sz="1050"/>
          </a:p>
          <a:p>
            <a:endParaRPr lang="zh-CN" altLang="en-US" sz="105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44366" y="4344035"/>
            <a:ext cx="1928336" cy="1656398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endParaRPr lang="en-US" altLang="zh-CN" sz="1050"/>
          </a:p>
        </p:txBody>
      </p:sp>
      <p:pic>
        <p:nvPicPr>
          <p:cNvPr id="17" name="图片 16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rcRect l="50003"/>
          <a:stretch>
            <a:fillRect/>
          </a:stretch>
        </p:blipFill>
        <p:spPr>
          <a:xfrm>
            <a:off x="631190" y="4229735"/>
            <a:ext cx="2130425" cy="1591310"/>
          </a:xfrm>
          <a:prstGeom prst="rect">
            <a:avLst/>
          </a:prstGeom>
        </p:spPr>
      </p:pic>
      <p:sp>
        <p:nvSpPr>
          <p:cNvPr id="28" name="右箭头 27"/>
          <p:cNvSpPr/>
          <p:nvPr>
            <p:custDataLst>
              <p:tags r:id="rId14"/>
            </p:custDataLst>
          </p:nvPr>
        </p:nvSpPr>
        <p:spPr>
          <a:xfrm rot="10800000">
            <a:off x="2837180" y="4918710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右箭头 28"/>
          <p:cNvSpPr/>
          <p:nvPr>
            <p:custDataLst>
              <p:tags r:id="rId15"/>
            </p:custDataLst>
          </p:nvPr>
        </p:nvSpPr>
        <p:spPr>
          <a:xfrm rot="10800000">
            <a:off x="4427855" y="4918710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右箭头 29"/>
          <p:cNvSpPr/>
          <p:nvPr>
            <p:custDataLst>
              <p:tags r:id="rId16"/>
            </p:custDataLst>
          </p:nvPr>
        </p:nvSpPr>
        <p:spPr>
          <a:xfrm rot="10800000">
            <a:off x="6228080" y="4918710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右箭头 30"/>
          <p:cNvSpPr/>
          <p:nvPr>
            <p:custDataLst>
              <p:tags r:id="rId17"/>
            </p:custDataLst>
          </p:nvPr>
        </p:nvSpPr>
        <p:spPr>
          <a:xfrm>
            <a:off x="2821305" y="2997200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右箭头 31"/>
          <p:cNvSpPr/>
          <p:nvPr>
            <p:custDataLst>
              <p:tags r:id="rId18"/>
            </p:custDataLst>
          </p:nvPr>
        </p:nvSpPr>
        <p:spPr>
          <a:xfrm>
            <a:off x="5507990" y="2997200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右箭头 32"/>
          <p:cNvSpPr/>
          <p:nvPr>
            <p:custDataLst>
              <p:tags r:id="rId19"/>
            </p:custDataLst>
          </p:nvPr>
        </p:nvSpPr>
        <p:spPr>
          <a:xfrm rot="5400000">
            <a:off x="6965315" y="4154805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>
            <p:custDataLst>
              <p:tags r:id="rId20"/>
            </p:custDataLst>
          </p:nvPr>
        </p:nvSpPr>
        <p:spPr>
          <a:xfrm>
            <a:off x="501650" y="1268730"/>
            <a:ext cx="7524115" cy="8604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  <a:buFont typeface="Arial" panose="020B0604020202020204" pitchFamily="34" charset="0"/>
            </a:pPr>
            <a:r>
              <a:rPr lang="zh-CN" altLang="en-US" sz="1400" b="1">
                <a:sym typeface="+mn-ea"/>
              </a:rPr>
              <a:t>【</a:t>
            </a:r>
            <a:r>
              <a:rPr lang="zh-CN" altLang="en-US" sz="1400" b="1">
                <a:sym typeface="+mn-ea"/>
              </a:rPr>
              <a:t>不支持进行按场景的针对性的调整】</a:t>
            </a:r>
            <a:r>
              <a:rPr lang="en-US" altLang="zh-CN" sz="1200">
                <a:sym typeface="+mn-ea"/>
              </a:rPr>
              <a:t>-- </a:t>
            </a:r>
            <a:r>
              <a:rPr lang="zh-CN" altLang="en-US" sz="1200">
                <a:sym typeface="+mn-ea"/>
              </a:rPr>
              <a:t>通过设置</a:t>
            </a:r>
            <a:r>
              <a:rPr lang="en-US" altLang="zh-CN" sz="1200">
                <a:sym typeface="+mn-ea"/>
              </a:rPr>
              <a:t>R\G</a:t>
            </a:r>
            <a:r>
              <a:rPr lang="zh-CN" altLang="en-US" sz="1200">
                <a:sym typeface="+mn-ea"/>
              </a:rPr>
              <a:t>、</a:t>
            </a:r>
            <a:r>
              <a:rPr lang="en-US" altLang="zh-CN" sz="1200">
                <a:sym typeface="+mn-ea"/>
              </a:rPr>
              <a:t>B\G</a:t>
            </a:r>
            <a:r>
              <a:rPr lang="zh-CN" altLang="en-US" sz="1200">
                <a:sym typeface="+mn-ea"/>
              </a:rPr>
              <a:t>平面的颜色区域，进行按场景的白平衡参数调整；</a:t>
            </a:r>
            <a:r>
              <a:rPr lang="zh-CN" altLang="en-US" sz="1200" b="1">
                <a:sym typeface="+mn-ea"/>
              </a:rPr>
              <a:t>设计好颜色区域的位置、大小、权重、色温偏移量、相互重叠关系是精细的白平衡参数调试的重要条件。</a:t>
            </a:r>
            <a:endParaRPr lang="zh-CN" altLang="en-US" sz="1200"/>
          </a:p>
          <a:p>
            <a:pPr>
              <a:lnSpc>
                <a:spcPct val="100000"/>
              </a:lnSpc>
              <a:buFont typeface="Arial" panose="020B0604020202020204" pitchFamily="34" charset="0"/>
            </a:pP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195195" y="3284855"/>
            <a:ext cx="1805305" cy="13531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948170" y="2277110"/>
            <a:ext cx="1791970" cy="135001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51460" y="3284855"/>
            <a:ext cx="1816735" cy="13531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5003800" y="2277110"/>
            <a:ext cx="1773555" cy="134112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948170" y="4364990"/>
            <a:ext cx="1791970" cy="135001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960620" y="4361815"/>
            <a:ext cx="1816735" cy="1353185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11"/>
            </p:custDataLst>
          </p:nvPr>
        </p:nvSpPr>
        <p:spPr>
          <a:xfrm>
            <a:off x="501650" y="1268730"/>
            <a:ext cx="7332345" cy="9461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  <a:buFont typeface="Arial" panose="020B0604020202020204" pitchFamily="34" charset="0"/>
            </a:pPr>
            <a:r>
              <a:rPr lang="zh-CN" altLang="en-US" sz="1400" b="1">
                <a:sym typeface="+mn-ea"/>
              </a:rPr>
              <a:t>【</a:t>
            </a:r>
            <a:r>
              <a:rPr lang="zh-CN" altLang="en-US" sz="1400" b="1">
                <a:sym typeface="+mn-ea"/>
              </a:rPr>
              <a:t>颜色风格倾向性可调整的参数种类较少、粒度较粗】</a:t>
            </a:r>
            <a:endParaRPr lang="zh-CN" altLang="en-US" sz="1400" b="1">
              <a:sym typeface="+mn-ea"/>
            </a:endParaRPr>
          </a:p>
          <a:p>
            <a:pPr indent="457200">
              <a:lnSpc>
                <a:spcPct val="120000"/>
              </a:lnSpc>
              <a:buFont typeface="Arial" panose="020B0604020202020204" pitchFamily="34" charset="0"/>
            </a:pPr>
            <a:r>
              <a:rPr lang="zh-CN" altLang="en-US" sz="1200">
                <a:sym typeface="+mn-ea"/>
              </a:rPr>
              <a:t>增加可调式参数的维度：</a:t>
            </a:r>
            <a:r>
              <a:rPr lang="en-US" altLang="zh-CN" sz="1200">
                <a:sym typeface="+mn-ea"/>
              </a:rPr>
              <a:t>     </a:t>
            </a:r>
            <a:r>
              <a:rPr lang="zh-CN" altLang="en-US" sz="1200">
                <a:sym typeface="+mn-ea"/>
              </a:rPr>
              <a:t>在现有亮度、色温维度基础上，增加色偏差值维度；</a:t>
            </a:r>
            <a:endParaRPr lang="zh-CN" altLang="en-US" sz="1200">
              <a:sym typeface="+mn-ea"/>
            </a:endParaRPr>
          </a:p>
          <a:p>
            <a:pPr indent="457200">
              <a:lnSpc>
                <a:spcPct val="120000"/>
              </a:lnSpc>
              <a:buFont typeface="Arial" panose="020B0604020202020204" pitchFamily="34" charset="0"/>
            </a:pPr>
            <a:r>
              <a:rPr lang="zh-CN" altLang="en-US" sz="1200">
                <a:sym typeface="+mn-ea"/>
              </a:rPr>
              <a:t>提升每个维度的调参精度：</a:t>
            </a:r>
            <a:r>
              <a:rPr lang="en-US" altLang="zh-CN" sz="1200">
                <a:sym typeface="+mn-ea"/>
              </a:rPr>
              <a:t>  </a:t>
            </a:r>
            <a:r>
              <a:rPr lang="zh-CN" altLang="en-US" sz="1200">
                <a:sym typeface="+mn-ea"/>
              </a:rPr>
              <a:t>如色温由现在的</a:t>
            </a:r>
            <a:r>
              <a:rPr lang="en-US" altLang="zh-CN" sz="1200">
                <a:sym typeface="+mn-ea"/>
              </a:rPr>
              <a:t>6</a:t>
            </a:r>
            <a:r>
              <a:rPr lang="zh-CN" altLang="en-US" sz="1200">
                <a:sym typeface="+mn-ea"/>
              </a:rPr>
              <a:t>个等级增加到</a:t>
            </a:r>
            <a:r>
              <a:rPr lang="en-US" altLang="zh-CN" sz="1200">
                <a:sym typeface="+mn-ea"/>
              </a:rPr>
              <a:t>15</a:t>
            </a:r>
            <a:r>
              <a:rPr lang="zh-CN" altLang="en-US" sz="1200">
                <a:sym typeface="+mn-ea"/>
              </a:rPr>
              <a:t>个。</a:t>
            </a:r>
            <a:endParaRPr lang="zh-CN" altLang="en-US" sz="1200"/>
          </a:p>
          <a:p>
            <a:pPr indent="457200">
              <a:lnSpc>
                <a:spcPct val="100000"/>
              </a:lnSpc>
              <a:buFont typeface="Arial" panose="020B0604020202020204" pitchFamily="34" charset="0"/>
            </a:pPr>
            <a:endParaRPr lang="zh-CN" altLang="en-US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2"/>
            </p:custDataLst>
          </p:nvPr>
        </p:nvSpPr>
        <p:spPr>
          <a:xfrm>
            <a:off x="1763395" y="4869180"/>
            <a:ext cx="73088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原有效果</a:t>
            </a:r>
            <a:endParaRPr lang="zh-CN" altLang="en-US" sz="900"/>
          </a:p>
        </p:txBody>
      </p:sp>
      <p:sp>
        <p:nvSpPr>
          <p:cNvPr id="4" name="文本框 3"/>
          <p:cNvSpPr txBox="1"/>
          <p:nvPr>
            <p:custDataLst>
              <p:tags r:id="rId13"/>
            </p:custDataLst>
          </p:nvPr>
        </p:nvSpPr>
        <p:spPr>
          <a:xfrm>
            <a:off x="6064250" y="4004945"/>
            <a:ext cx="176974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调试后效果</a:t>
            </a:r>
            <a:r>
              <a:rPr lang="en-US" altLang="zh-CN" sz="900"/>
              <a:t>-altek</a:t>
            </a:r>
            <a:r>
              <a:rPr lang="zh-CN" altLang="en-US" sz="900"/>
              <a:t>原版</a:t>
            </a:r>
            <a:endParaRPr lang="zh-CN" altLang="en-US" sz="900"/>
          </a:p>
        </p:txBody>
      </p:sp>
      <p:sp>
        <p:nvSpPr>
          <p:cNvPr id="9" name="文本框 8"/>
          <p:cNvSpPr txBox="1"/>
          <p:nvPr>
            <p:custDataLst>
              <p:tags r:id="rId14"/>
            </p:custDataLst>
          </p:nvPr>
        </p:nvSpPr>
        <p:spPr>
          <a:xfrm>
            <a:off x="6064250" y="6024880"/>
            <a:ext cx="176974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调试后效果</a:t>
            </a:r>
            <a:r>
              <a:rPr lang="en-US" altLang="zh-CN" sz="900"/>
              <a:t>-</a:t>
            </a:r>
            <a:r>
              <a:rPr lang="zh-CN" altLang="en-US" sz="900"/>
              <a:t>现有版本</a:t>
            </a:r>
            <a:endParaRPr lang="zh-CN" altLang="en-US" sz="900"/>
          </a:p>
        </p:txBody>
      </p:sp>
      <p:sp>
        <p:nvSpPr>
          <p:cNvPr id="11" name="文本框 10"/>
          <p:cNvSpPr txBox="1"/>
          <p:nvPr>
            <p:custDataLst>
              <p:tags r:id="rId15"/>
            </p:custDataLst>
          </p:nvPr>
        </p:nvSpPr>
        <p:spPr>
          <a:xfrm>
            <a:off x="5652135" y="3696335"/>
            <a:ext cx="73088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影响较大</a:t>
            </a:r>
            <a:endParaRPr lang="zh-CN" altLang="en-US" sz="900"/>
          </a:p>
        </p:txBody>
      </p:sp>
      <p:sp>
        <p:nvSpPr>
          <p:cNvPr id="12" name="文本框 11"/>
          <p:cNvSpPr txBox="1"/>
          <p:nvPr>
            <p:custDataLst>
              <p:tags r:id="rId16"/>
            </p:custDataLst>
          </p:nvPr>
        </p:nvSpPr>
        <p:spPr>
          <a:xfrm>
            <a:off x="5652135" y="5795010"/>
            <a:ext cx="730885" cy="2298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/>
              <a:t>无影响</a:t>
            </a:r>
            <a:endParaRPr lang="zh-CN" altLang="en-US" sz="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altek AWB</a:t>
            </a:r>
            <a:r>
              <a:rPr lang="zh-CN" altLang="en-US">
                <a:sym typeface="+mn-ea"/>
              </a:rPr>
              <a:t>迭代</a:t>
            </a:r>
            <a:endParaRPr lang="zh-CN" altLang="en-US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01650" y="1268730"/>
            <a:ext cx="7332345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  <a:buFont typeface="Arial" panose="020B0604020202020204" pitchFamily="34" charset="0"/>
            </a:pPr>
            <a:r>
              <a:rPr lang="zh-CN" altLang="en-US" sz="1400" b="1">
                <a:sym typeface="+mn-ea"/>
              </a:rPr>
              <a:t>【不支持通过</a:t>
            </a:r>
            <a:r>
              <a:rPr lang="en-US" altLang="zh-CN" sz="1400" b="1">
                <a:sym typeface="+mn-ea"/>
              </a:rPr>
              <a:t>R\G</a:t>
            </a:r>
            <a:r>
              <a:rPr lang="zh-CN" altLang="en-US" sz="1400" b="1">
                <a:sym typeface="+mn-ea"/>
              </a:rPr>
              <a:t>、</a:t>
            </a:r>
            <a:r>
              <a:rPr lang="en-US" altLang="zh-CN" sz="1400" b="1">
                <a:sym typeface="+mn-ea"/>
              </a:rPr>
              <a:t>B\G</a:t>
            </a:r>
            <a:r>
              <a:rPr lang="zh-CN" altLang="en-US" sz="1400" b="1">
                <a:sym typeface="+mn-ea"/>
              </a:rPr>
              <a:t>平面的落点特征进行特定场景识别】</a:t>
            </a:r>
            <a:r>
              <a:rPr lang="en-US" altLang="zh-CN" sz="1200">
                <a:sym typeface="+mn-ea"/>
              </a:rPr>
              <a:t>--</a:t>
            </a:r>
            <a:r>
              <a:rPr lang="zh-CN" altLang="en-US" sz="1200">
                <a:sym typeface="+mn-ea"/>
              </a:rPr>
              <a:t>利用颜色区、误导颜色区位置、统计数据的落点特征、亮度等进行场景识别。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18808" y="2095976"/>
            <a:ext cx="2114550" cy="158734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43023" t="39979" r="27052" b="12473"/>
          <a:stretch>
            <a:fillRect/>
          </a:stretch>
        </p:blipFill>
        <p:spPr>
          <a:xfrm>
            <a:off x="5979478" y="2040414"/>
            <a:ext cx="2044541" cy="164258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rcRect l="1309" t="38593" r="61636" b="6275"/>
          <a:stretch>
            <a:fillRect/>
          </a:stretch>
        </p:blipFill>
        <p:spPr>
          <a:xfrm>
            <a:off x="3347561" y="2095976"/>
            <a:ext cx="2162175" cy="1626394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1259681" y="3717449"/>
            <a:ext cx="88392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050"/>
              <a:t>整体偏黄</a:t>
            </a:r>
            <a:endParaRPr lang="zh-CN" altLang="en-US" sz="1050"/>
          </a:p>
        </p:txBody>
      </p:sp>
      <p:sp>
        <p:nvSpPr>
          <p:cNvPr id="18" name="文本框 17"/>
          <p:cNvSpPr txBox="1"/>
          <p:nvPr>
            <p:custDataLst>
              <p:tags r:id="rId7"/>
            </p:custDataLst>
          </p:nvPr>
        </p:nvSpPr>
        <p:spPr>
          <a:xfrm>
            <a:off x="4866005" y="4359275"/>
            <a:ext cx="1423670" cy="11499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sz="1050"/>
              <a:t>场景较为复杂，包含天空、绿植、橙色建筑、灰色建筑，色温跨度很大</a:t>
            </a:r>
            <a:r>
              <a:rPr lang="zh-CN" sz="1050"/>
              <a:t>。</a:t>
            </a:r>
            <a:endParaRPr lang="zh-CN" sz="1050"/>
          </a:p>
          <a:p>
            <a:endParaRPr lang="zh-CN" sz="1050"/>
          </a:p>
          <a:p>
            <a:r>
              <a:rPr lang="zh-CN" sz="1050"/>
              <a:t>我们可以</a:t>
            </a:r>
            <a:r>
              <a:rPr lang="zh-CN" sz="1050" b="1"/>
              <a:t>通过预设一些参数特征，当场景满足这些特征时进行白平衡参数调整。</a:t>
            </a:r>
            <a:endParaRPr lang="zh-CN" sz="1050" b="1"/>
          </a:p>
        </p:txBody>
      </p:sp>
      <p:sp>
        <p:nvSpPr>
          <p:cNvPr id="21" name="文本框 20"/>
          <p:cNvSpPr txBox="1"/>
          <p:nvPr>
            <p:custDataLst>
              <p:tags r:id="rId8"/>
            </p:custDataLst>
          </p:nvPr>
        </p:nvSpPr>
        <p:spPr>
          <a:xfrm>
            <a:off x="3179921" y="4707731"/>
            <a:ext cx="1343025" cy="6781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1050"/>
              <a:t>1.</a:t>
            </a:r>
            <a:r>
              <a:rPr lang="zh-CN" altLang="en-US" sz="1050"/>
              <a:t>调整各个色区的权重；</a:t>
            </a:r>
            <a:endParaRPr lang="zh-CN" altLang="en-US" sz="1050"/>
          </a:p>
          <a:p>
            <a:r>
              <a:rPr lang="en-US" altLang="zh-CN" sz="1050"/>
              <a:t>2.</a:t>
            </a:r>
            <a:r>
              <a:rPr lang="zh-CN" altLang="en-US" sz="1050"/>
              <a:t>调整绿区、黄区的覆盖范围；</a:t>
            </a:r>
            <a:endParaRPr lang="zh-CN" altLang="en-US" sz="1050"/>
          </a:p>
          <a:p>
            <a:endParaRPr lang="zh-CN" altLang="en-US" sz="1050"/>
          </a:p>
        </p:txBody>
      </p:sp>
      <p:sp>
        <p:nvSpPr>
          <p:cNvPr id="23" name="文本框 22"/>
          <p:cNvSpPr txBox="1"/>
          <p:nvPr>
            <p:custDataLst>
              <p:tags r:id="rId9"/>
            </p:custDataLst>
          </p:nvPr>
        </p:nvSpPr>
        <p:spPr>
          <a:xfrm>
            <a:off x="664845" y="4359116"/>
            <a:ext cx="1928336" cy="1656398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endParaRPr lang="en-US" altLang="zh-CN" sz="1050"/>
          </a:p>
        </p:txBody>
      </p:sp>
      <p:pic>
        <p:nvPicPr>
          <p:cNvPr id="27" name="图片 26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4"/>
          <a:srcRect l="76898"/>
          <a:stretch>
            <a:fillRect/>
          </a:stretch>
        </p:blipFill>
        <p:spPr>
          <a:xfrm>
            <a:off x="6630988" y="4300061"/>
            <a:ext cx="859155" cy="1881188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rcRect l="50003"/>
          <a:stretch>
            <a:fillRect/>
          </a:stretch>
        </p:blipFill>
        <p:spPr>
          <a:xfrm>
            <a:off x="611188" y="4220845"/>
            <a:ext cx="2106454" cy="1571625"/>
          </a:xfrm>
          <a:prstGeom prst="rect">
            <a:avLst/>
          </a:prstGeom>
        </p:spPr>
      </p:pic>
      <p:sp>
        <p:nvSpPr>
          <p:cNvPr id="31" name="右箭头 30"/>
          <p:cNvSpPr/>
          <p:nvPr>
            <p:custDataLst>
              <p:tags r:id="rId13"/>
            </p:custDataLst>
          </p:nvPr>
        </p:nvSpPr>
        <p:spPr>
          <a:xfrm>
            <a:off x="2879725" y="2853055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右箭头 28"/>
          <p:cNvSpPr/>
          <p:nvPr>
            <p:custDataLst>
              <p:tags r:id="rId14"/>
            </p:custDataLst>
          </p:nvPr>
        </p:nvSpPr>
        <p:spPr>
          <a:xfrm>
            <a:off x="5583555" y="2802890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>
            <p:custDataLst>
              <p:tags r:id="rId15"/>
            </p:custDataLst>
          </p:nvPr>
        </p:nvSpPr>
        <p:spPr>
          <a:xfrm>
            <a:off x="6083935" y="3722370"/>
            <a:ext cx="1918335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050">
                <a:sym typeface="+mn-ea"/>
              </a:rPr>
              <a:t>R\G</a:t>
            </a:r>
            <a:r>
              <a:rPr lang="zh-CN" altLang="en-US" sz="1050">
                <a:sym typeface="+mn-ea"/>
              </a:rPr>
              <a:t>、</a:t>
            </a:r>
            <a:r>
              <a:rPr lang="en-US" altLang="zh-CN" sz="1050">
                <a:sym typeface="+mn-ea"/>
              </a:rPr>
              <a:t>B\G</a:t>
            </a:r>
            <a:r>
              <a:rPr lang="zh-CN" altLang="en-US" sz="1050">
                <a:sym typeface="+mn-ea"/>
              </a:rPr>
              <a:t>平面的颜色分布</a:t>
            </a:r>
            <a:endParaRPr lang="zh-CN" altLang="en-US" sz="1050"/>
          </a:p>
        </p:txBody>
      </p:sp>
      <p:sp>
        <p:nvSpPr>
          <p:cNvPr id="33" name="右箭头 32"/>
          <p:cNvSpPr/>
          <p:nvPr>
            <p:custDataLst>
              <p:tags r:id="rId16"/>
            </p:custDataLst>
          </p:nvPr>
        </p:nvSpPr>
        <p:spPr>
          <a:xfrm rot="5400000">
            <a:off x="6893560" y="3987800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右箭头 31"/>
          <p:cNvSpPr/>
          <p:nvPr>
            <p:custDataLst>
              <p:tags r:id="rId17"/>
            </p:custDataLst>
          </p:nvPr>
        </p:nvSpPr>
        <p:spPr>
          <a:xfrm rot="10800000">
            <a:off x="6228080" y="4918710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右箭头 33"/>
          <p:cNvSpPr/>
          <p:nvPr>
            <p:custDataLst>
              <p:tags r:id="rId18"/>
            </p:custDataLst>
          </p:nvPr>
        </p:nvSpPr>
        <p:spPr>
          <a:xfrm rot="10800000">
            <a:off x="4533265" y="4918710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右箭头 34"/>
          <p:cNvSpPr/>
          <p:nvPr>
            <p:custDataLst>
              <p:tags r:id="rId19"/>
            </p:custDataLst>
          </p:nvPr>
        </p:nvSpPr>
        <p:spPr>
          <a:xfrm rot="10800000">
            <a:off x="2879725" y="4918710"/>
            <a:ext cx="32258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20"/>
            </p:custDataLst>
          </p:nvPr>
        </p:nvSpPr>
        <p:spPr>
          <a:xfrm>
            <a:off x="6289675" y="6236970"/>
            <a:ext cx="1918335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1050">
                <a:sym typeface="+mn-ea"/>
              </a:rPr>
              <a:t>分析类似场景的参数特征</a:t>
            </a:r>
            <a:endParaRPr lang="zh-CN" sz="105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COMMONDATA" val="eyJoZGlkIjoiMWM4Y2Y1NmYyYWU5ZjRmMGE1MWY1ZDU1ZjNjNzA2OWIifQ=="/>
  <p:tag name="KSO_WPP_MARK_KEY" val="2aac176c-9485-4563-a132-48f87d3a247f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  <p:tag name="KSO_WM_UNIT_PLACING_PICTURE_USER_VIEWPORT" val="{&quot;height&quot;:1591,&quot;width&quot;:3698}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TABLE_BEAUTIFY" val="smartTable{d8ede2fd-05fa-4655-92e1-cb60c0b618ae}"/>
  <p:tag name="TABLE_ENDDRAG_ORIGIN_RECT" val="375*184"/>
  <p:tag name="TABLE_ENDDRAG_RECT" val="297*314*375*184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TABLE_BEAUTIFY" val="smartTable{209e3f75-7074-4046-bf33-4e9593ffcc1f}"/>
  <p:tag name="TABLE_ENDDRAG_ORIGIN_RECT" val="549*303"/>
  <p:tag name="TABLE_ENDDRAG_RECT" val="42*201*549*303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2538</Words>
  <Application>WPS 演示</Application>
  <PresentationFormat/>
  <Paragraphs>232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宋体</vt:lpstr>
      <vt:lpstr>Wingdings</vt:lpstr>
      <vt:lpstr>微软雅黑</vt:lpstr>
      <vt:lpstr>Arial Unicode MS</vt:lpstr>
      <vt:lpstr>Calibri</vt:lpstr>
      <vt:lpstr>默认设计模板</vt:lpstr>
      <vt:lpstr>1_默认设计模板</vt:lpstr>
      <vt:lpstr>PowerPoint 演示文稿</vt:lpstr>
      <vt:lpstr>PowerPoint 演示文稿</vt:lpstr>
      <vt:lpstr>PowerPoint 演示文稿</vt:lpstr>
      <vt:lpstr>2.AWB算法迭代更新方向</vt:lpstr>
      <vt:lpstr>altek AWB迭代</vt:lpstr>
      <vt:lpstr>手遮挡情况下的偏色属于AWB算法的痛点问题，目前仍在持续优化中。</vt:lpstr>
      <vt:lpstr>altek AWB迭代</vt:lpstr>
      <vt:lpstr>PowerPoint 演示文稿</vt:lpstr>
      <vt:lpstr>altek AWB迭代</vt:lpstr>
      <vt:lpstr>altek AWB迭代</vt:lpstr>
      <vt:lpstr>altek AWB迭代</vt:lpstr>
      <vt:lpstr>altek AWB迭代</vt:lpstr>
      <vt:lpstr>altek AWB迭代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Zou_Zhuoliang(邹卓良)</dc:creator>
  <cp:lastModifiedBy>邹卓良</cp:lastModifiedBy>
  <cp:revision>840</cp:revision>
  <dcterms:created xsi:type="dcterms:W3CDTF">2023-10-10T08:14:00Z</dcterms:created>
  <dcterms:modified xsi:type="dcterms:W3CDTF">2024-03-26T09:10:43Z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2052-11.1.0.14036</vt:lpwstr>
  </property>
  <property fmtid="{D5CDD505-2E9C-101B-9397-08002B2CF9AE}" pid="3" name="ICV">
    <vt:lpwstr>804F399CFFC6405784010136643AA569_12</vt:lpwstr>
  </property>
</Properties>
</file>